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22.xml" ContentType="application/vnd.openxmlformats-officedocument.presentationml.tags+xml"/>
  <Override PartName="/ppt/notesSlides/notesSlide29.xml" ContentType="application/vnd.openxmlformats-officedocument.presentationml.notesSlide+xml"/>
  <Override PartName="/ppt/tags/tag23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24.xml" ContentType="application/vnd.openxmlformats-officedocument.presentationml.tags+xml"/>
  <Override PartName="/ppt/notesSlides/notesSlide32.xml" ContentType="application/vnd.openxmlformats-officedocument.presentationml.notesSlide+xml"/>
  <Override PartName="/ppt/tags/tag25.xml" ContentType="application/vnd.openxmlformats-officedocument.presentationml.tags+xml"/>
  <Override PartName="/ppt/notesSlides/notesSlide33.xml" ContentType="application/vnd.openxmlformats-officedocument.presentationml.notesSlide+xml"/>
  <Override PartName="/ppt/tags/tag26.xml" ContentType="application/vnd.openxmlformats-officedocument.presentationml.tags+xml"/>
  <Override PartName="/ppt/notesSlides/notesSlide34.xml" ContentType="application/vnd.openxmlformats-officedocument.presentationml.notesSlide+xml"/>
  <Override PartName="/ppt/tags/tag27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304" r:id="rId3"/>
    <p:sldId id="259" r:id="rId4"/>
    <p:sldId id="270" r:id="rId5"/>
    <p:sldId id="271" r:id="rId6"/>
    <p:sldId id="289" r:id="rId7"/>
    <p:sldId id="275" r:id="rId8"/>
    <p:sldId id="273" r:id="rId9"/>
    <p:sldId id="277" r:id="rId10"/>
    <p:sldId id="274" r:id="rId11"/>
    <p:sldId id="276" r:id="rId12"/>
    <p:sldId id="303" r:id="rId13"/>
    <p:sldId id="278" r:id="rId14"/>
    <p:sldId id="279" r:id="rId15"/>
    <p:sldId id="291" r:id="rId16"/>
    <p:sldId id="283" r:id="rId17"/>
    <p:sldId id="292" r:id="rId18"/>
    <p:sldId id="284" r:id="rId19"/>
    <p:sldId id="285" r:id="rId20"/>
    <p:sldId id="286" r:id="rId21"/>
    <p:sldId id="296" r:id="rId22"/>
    <p:sldId id="263" r:id="rId23"/>
    <p:sldId id="297" r:id="rId24"/>
    <p:sldId id="260" r:id="rId25"/>
    <p:sldId id="262" r:id="rId26"/>
    <p:sldId id="265" r:id="rId27"/>
    <p:sldId id="267" r:id="rId28"/>
    <p:sldId id="268" r:id="rId29"/>
    <p:sldId id="261" r:id="rId30"/>
    <p:sldId id="288" r:id="rId31"/>
    <p:sldId id="298" r:id="rId32"/>
    <p:sldId id="266" r:id="rId33"/>
    <p:sldId id="299" r:id="rId34"/>
    <p:sldId id="300" r:id="rId35"/>
    <p:sldId id="306" r:id="rId36"/>
    <p:sldId id="258" r:id="rId37"/>
    <p:sldId id="301" r:id="rId38"/>
    <p:sldId id="302" r:id="rId39"/>
    <p:sldId id="281" r:id="rId40"/>
    <p:sldId id="305" r:id="rId41"/>
    <p:sldId id="280" r:id="rId42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92B"/>
    <a:srgbClr val="609DD6"/>
    <a:srgbClr val="FF0000"/>
    <a:srgbClr val="12B9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5255" autoAdjust="0"/>
    <p:restoredTop sz="73879" autoAdjust="0"/>
  </p:normalViewPr>
  <p:slideViewPr>
    <p:cSldViewPr snapToGrid="0">
      <p:cViewPr>
        <p:scale>
          <a:sx n="110" d="100"/>
          <a:sy n="110" d="100"/>
        </p:scale>
        <p:origin x="648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FF60129-D5D0-4FBA-AC2F-834E030C5679}" type="datetimeFigureOut">
              <a:rPr lang="en-GB" smtClean="0"/>
              <a:t>21/03/2016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6797F4C-779E-485C-8086-773D19C5B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15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334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39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384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394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664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821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889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388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Why </a:t>
            </a:r>
            <a:r>
              <a:rPr lang="en-GB" dirty="0" err="1" smtClean="0"/>
              <a:t>gaussian</a:t>
            </a:r>
            <a:r>
              <a:rPr lang="en-GB" dirty="0" smtClean="0"/>
              <a:t>?</a:t>
            </a:r>
          </a:p>
          <a:p>
            <a:endParaRPr lang="en-GB" dirty="0" smtClean="0"/>
          </a:p>
          <a:p>
            <a:r>
              <a:rPr lang="en-GB" dirty="0" smtClean="0"/>
              <a:t>If an expected value is served next then we get a high</a:t>
            </a:r>
            <a:r>
              <a:rPr lang="en-GB" baseline="0" dirty="0" smtClean="0"/>
              <a:t> probability returned. If not, then we get a smaller value. </a:t>
            </a:r>
          </a:p>
          <a:p>
            <a:endParaRPr lang="en-GB" baseline="0" dirty="0" smtClean="0"/>
          </a:p>
          <a:p>
            <a:r>
              <a:rPr lang="en-GB" baseline="0" dirty="0" smtClean="0"/>
              <a:t>So for spikes that do not preserve we get a small value, we account for it in the current estimation but its effect dissolves quicker. </a:t>
            </a:r>
          </a:p>
          <a:p>
            <a:endParaRPr lang="en-GB" baseline="0" dirty="0" smtClean="0"/>
          </a:p>
          <a:p>
            <a:r>
              <a:rPr lang="en-GB" baseline="0" dirty="0" smtClean="0"/>
              <a:t>If this spike turns out to be a shift in the evolution and not a spike then the bell form of the gauss model will shift as well and provide higher value output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3714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487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396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528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5632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2" defTabSz="966612"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627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106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060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278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815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1296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5096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62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492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7582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7328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7513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Skip this and go to its </a:t>
            </a:r>
            <a:r>
              <a:rPr lang="en-GB" dirty="0" err="1" smtClean="0"/>
              <a:t>testbed</a:t>
            </a:r>
            <a:endParaRPr lang="en-GB" baseline="0" dirty="0" smtClean="0"/>
          </a:p>
          <a:p>
            <a:endParaRPr lang="en-GB" baseline="0" dirty="0" smtClean="0"/>
          </a:p>
          <a:p>
            <a:pPr marL="0" lvl="2" defTabSz="966612">
              <a:defRPr/>
            </a:pPr>
            <a:r>
              <a:rPr lang="en-GB" sz="1500" dirty="0"/>
              <a:t>**Archiving time = time to process and store received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9467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9447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381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2147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705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45million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wearables</a:t>
            </a:r>
            <a:r>
              <a:rPr lang="en-GB" baseline="0" dirty="0" smtClean="0"/>
              <a:t> sold in us just for 2015 holiday season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710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32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306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776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GB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152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97F4C-779E-485C-8086-773D19C5BEA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934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382" y="0"/>
            <a:ext cx="9141619" cy="39357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" y="23256"/>
            <a:ext cx="1685739" cy="360793"/>
          </a:xfrm>
          <a:prstGeom prst="rect">
            <a:avLst/>
          </a:prstGeom>
        </p:spPr>
      </p:pic>
      <p:pic>
        <p:nvPicPr>
          <p:cNvPr id="20" name="Picture 1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657" y="-45227"/>
            <a:ext cx="1236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Talk at TU Berlin, 15 mar.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8"/>
            <a:ext cx="5800725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Talk at TU Berlin, 15 mar.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 spcCol="0"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44068" indent="-342900">
              <a:buFont typeface="Arial" panose="020B0604020202020204" pitchFamily="34" charset="0"/>
              <a:buChar char="•"/>
              <a:defRPr/>
            </a:lvl2pPr>
            <a:lvl3pPr marL="669798" indent="-285750">
              <a:buFont typeface="Arial" panose="020B0604020202020204" pitchFamily="34" charset="0"/>
              <a:buChar char="•"/>
              <a:defRPr/>
            </a:lvl3pPr>
            <a:lvl4pPr marL="852678" indent="-285750">
              <a:buFont typeface="Arial" panose="020B0604020202020204" pitchFamily="34" charset="0"/>
              <a:buChar char="•"/>
              <a:defRPr/>
            </a:lvl4pPr>
            <a:lvl5pPr marL="1035558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r>
              <a:rPr lang="en-US" cap="none" dirty="0" smtClean="0"/>
              <a:t>alk at </a:t>
            </a:r>
            <a:r>
              <a:rPr lang="en-US" dirty="0" smtClean="0"/>
              <a:t>TU B</a:t>
            </a:r>
            <a:r>
              <a:rPr lang="en-US" cap="none" dirty="0" smtClean="0"/>
              <a:t>erlin, 15 mar. </a:t>
            </a:r>
            <a:r>
              <a:rPr lang="en-US" dirty="0" smtClean="0"/>
              <a:t>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r>
              <a:rPr lang="en-US" cap="none" dirty="0" smtClean="0"/>
              <a:t>alk at </a:t>
            </a:r>
            <a:r>
              <a:rPr lang="en-US" dirty="0" smtClean="0"/>
              <a:t>TU B</a:t>
            </a:r>
            <a:r>
              <a:rPr lang="en-US" cap="none" dirty="0" smtClean="0"/>
              <a:t>erlin, 15 mar. </a:t>
            </a:r>
            <a:r>
              <a:rPr lang="en-US" dirty="0" smtClean="0"/>
              <a:t>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r>
              <a:rPr lang="en-US" cap="none" dirty="0" smtClean="0"/>
              <a:t>alk at </a:t>
            </a:r>
            <a:r>
              <a:rPr lang="en-US" dirty="0" smtClean="0"/>
              <a:t>TU B</a:t>
            </a:r>
            <a:r>
              <a:rPr lang="en-US" cap="none" dirty="0" smtClean="0"/>
              <a:t>erlin, 15 mar. </a:t>
            </a:r>
            <a:r>
              <a:rPr lang="en-US" dirty="0" smtClean="0"/>
              <a:t>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r>
              <a:rPr lang="en-US" cap="none" dirty="0" smtClean="0"/>
              <a:t>alk at </a:t>
            </a:r>
            <a:r>
              <a:rPr lang="en-US" dirty="0" smtClean="0"/>
              <a:t>TU B</a:t>
            </a:r>
            <a:r>
              <a:rPr lang="en-US" cap="none" dirty="0" smtClean="0"/>
              <a:t>erlin, 15 mar. </a:t>
            </a:r>
            <a:r>
              <a:rPr lang="en-US" dirty="0" smtClean="0"/>
              <a:t>2015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Talk at TU Berlin, 15 mar.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Talk at TU Berlin, 15 mar. 2015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Talk at TU Berlin, 15 mar.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Talk at TU Berlin, 15 mar.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599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431023"/>
            <a:ext cx="7543800" cy="9786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562100"/>
            <a:ext cx="7543800" cy="47252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11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Demetris Trihinas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939" y="6459786"/>
            <a:ext cx="51238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</a:t>
            </a:r>
            <a:r>
              <a:rPr lang="en-US" cap="none" dirty="0" smtClean="0"/>
              <a:t>alk at </a:t>
            </a:r>
            <a:r>
              <a:rPr lang="en-US" dirty="0" smtClean="0"/>
              <a:t>TU B</a:t>
            </a:r>
            <a:r>
              <a:rPr lang="en-US" cap="none" dirty="0" smtClean="0"/>
              <a:t>erlin, 15 mar. </a:t>
            </a:r>
            <a:r>
              <a:rPr lang="en-US" dirty="0" smtClean="0"/>
              <a:t>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382" y="0"/>
            <a:ext cx="9141619" cy="39357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" y="23256"/>
            <a:ext cx="1685739" cy="360793"/>
          </a:xfrm>
          <a:prstGeom prst="rect">
            <a:avLst/>
          </a:prstGeom>
        </p:spPr>
      </p:pic>
      <p:pic>
        <p:nvPicPr>
          <p:cNvPr id="13" name="Picture 16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657" y="-35702"/>
            <a:ext cx="1236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528"/>
        </a:spcBef>
        <a:spcAft>
          <a:spcPts val="0"/>
        </a:spcAft>
        <a:buClr>
          <a:srgbClr val="FFC000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68" indent="-342900" algn="l" defTabSz="914400" rtl="0" eaLnBrk="1" latinLnBrk="0" hangingPunct="1">
        <a:lnSpc>
          <a:spcPct val="90000"/>
        </a:lnSpc>
        <a:spcBef>
          <a:spcPts val="528"/>
        </a:spcBef>
        <a:spcAft>
          <a:spcPts val="0"/>
        </a:spcAft>
        <a:buClr>
          <a:srgbClr val="FFC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69798" indent="-285750" algn="l" defTabSz="914400" rtl="0" eaLnBrk="1" latinLnBrk="0" hangingPunct="1">
        <a:lnSpc>
          <a:spcPct val="90000"/>
        </a:lnSpc>
        <a:spcBef>
          <a:spcPts val="528"/>
        </a:spcBef>
        <a:spcAft>
          <a:spcPts val="0"/>
        </a:spcAft>
        <a:buClr>
          <a:srgbClr val="FFC000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52678" indent="-285750" algn="l" defTabSz="914400" rtl="0" eaLnBrk="1" latinLnBrk="0" hangingPunct="1">
        <a:lnSpc>
          <a:spcPct val="90000"/>
        </a:lnSpc>
        <a:spcBef>
          <a:spcPts val="528"/>
        </a:spcBef>
        <a:spcAft>
          <a:spcPts val="0"/>
        </a:spcAft>
        <a:buClr>
          <a:srgbClr val="FFC000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35558" indent="-285750" algn="l" defTabSz="914400" rtl="0" eaLnBrk="1" latinLnBrk="0" hangingPunct="1">
        <a:lnSpc>
          <a:spcPct val="90000"/>
        </a:lnSpc>
        <a:spcBef>
          <a:spcPts val="528"/>
        </a:spcBef>
        <a:spcAft>
          <a:spcPts val="0"/>
        </a:spcAft>
        <a:buClr>
          <a:srgbClr val="FFC000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30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10.png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00.png"/><Relationship Id="rId11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240.png"/><Relationship Id="rId4" Type="http://schemas.openxmlformats.org/officeDocument/2006/relationships/image" Target="../media/image26.png"/><Relationship Id="rId9" Type="http://schemas.openxmlformats.org/officeDocument/2006/relationships/image" Target="../media/image2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4.png"/><Relationship Id="rId12" Type="http://schemas.openxmlformats.org/officeDocument/2006/relationships/image" Target="../media/image3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20.png"/><Relationship Id="rId11" Type="http://schemas.openxmlformats.org/officeDocument/2006/relationships/image" Target="../media/image38.png"/><Relationship Id="rId5" Type="http://schemas.openxmlformats.org/officeDocument/2006/relationships/image" Target="../media/image310.png"/><Relationship Id="rId10" Type="http://schemas.openxmlformats.org/officeDocument/2006/relationships/image" Target="../media/image37.png"/><Relationship Id="rId4" Type="http://schemas.openxmlformats.org/officeDocument/2006/relationships/image" Target="../media/image300.png"/><Relationship Id="rId9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0.jpeg"/><Relationship Id="rId12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9.png"/><Relationship Id="rId1" Type="http://schemas.openxmlformats.org/officeDocument/2006/relationships/tags" Target="../tags/tag1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5.jpe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hyperlink" Target="https://github.com/dtrihinas/AdaM" TargetMode="External"/><Relationship Id="rId9" Type="http://schemas.openxmlformats.org/officeDocument/2006/relationships/image" Target="../media/image42.jpeg"/><Relationship Id="rId1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50.png"/><Relationship Id="rId5" Type="http://schemas.openxmlformats.org/officeDocument/2006/relationships/image" Target="../media/image490.png"/><Relationship Id="rId4" Type="http://schemas.openxmlformats.org/officeDocument/2006/relationships/image" Target="../media/image4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51.png"/><Relationship Id="rId5" Type="http://schemas.openxmlformats.org/officeDocument/2006/relationships/image" Target="../media/image491.png"/><Relationship Id="rId4" Type="http://schemas.openxmlformats.org/officeDocument/2006/relationships/image" Target="../media/image4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54.png"/><Relationship Id="rId5" Type="http://schemas.openxmlformats.org/officeDocument/2006/relationships/image" Target="../media/image470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trihinas.info/" TargetMode="External"/><Relationship Id="rId2" Type="http://schemas.openxmlformats.org/officeDocument/2006/relationships/hyperlink" Target="http://linc.ucy.ac.cy/publications/pdfs/AdaM_final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9.png"/><Relationship Id="rId1" Type="http://schemas.openxmlformats.org/officeDocument/2006/relationships/tags" Target="../tags/tag1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8.png"/><Relationship Id="rId10" Type="http://schemas.openxmlformats.org/officeDocument/2006/relationships/image" Target="../media/image62.png"/><Relationship Id="rId4" Type="http://schemas.openxmlformats.org/officeDocument/2006/relationships/image" Target="../media/image560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7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39.png"/><Relationship Id="rId5" Type="http://schemas.openxmlformats.org/officeDocument/2006/relationships/image" Target="../media/image75.png"/><Relationship Id="rId4" Type="http://schemas.openxmlformats.org/officeDocument/2006/relationships/image" Target="../media/image35.jpeg"/><Relationship Id="rId9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8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10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107.png"/><Relationship Id="rId5" Type="http://schemas.openxmlformats.org/officeDocument/2006/relationships/hyperlink" Target="https://github.com/dtrihinas/JCatascopia" TargetMode="External"/><Relationship Id="rId4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1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08.png"/><Relationship Id="rId4" Type="http://schemas.openxmlformats.org/officeDocument/2006/relationships/image" Target="../media/image109.jpeg"/><Relationship Id="rId9" Type="http://schemas.openxmlformats.org/officeDocument/2006/relationships/image" Target="../media/image1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1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126.png"/><Relationship Id="rId4" Type="http://schemas.openxmlformats.org/officeDocument/2006/relationships/hyperlink" Target="http://linc.ucy.ac.cy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60.png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5"/>
          <p:cNvSpPr txBox="1">
            <a:spLocks/>
          </p:cNvSpPr>
          <p:nvPr/>
        </p:nvSpPr>
        <p:spPr bwMode="auto">
          <a:xfrm>
            <a:off x="68825" y="986812"/>
            <a:ext cx="8967019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D29718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F7F7F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F7F7F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F7F7F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F7F7F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F7F7F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F7F7F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F7F7F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F7F7F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29718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Low-Cost Adaptive Monitoring Techniques</a:t>
            </a:r>
            <a:r>
              <a:rPr kumimoji="0" lang="en-GB" sz="4400" b="0" i="0" u="none" strike="noStrike" kern="1200" cap="none" spc="0" normalizeH="0" noProof="0" dirty="0" smtClean="0">
                <a:ln>
                  <a:noFill/>
                </a:ln>
                <a:solidFill>
                  <a:srgbClr val="D29718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for the Internet of Things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noProof="0" dirty="0" smtClean="0">
              <a:ln>
                <a:noFill/>
              </a:ln>
              <a:solidFill>
                <a:srgbClr val="D29718"/>
              </a:solidFill>
              <a:effectLst/>
              <a:uLnTx/>
              <a:uFillTx/>
              <a:latin typeface="Calibri"/>
              <a:ea typeface="ＭＳ Ｐゴシック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3200" noProof="0" dirty="0" smtClean="0">
                <a:solidFill>
                  <a:srgbClr val="0070C0"/>
                </a:solidFill>
                <a:latin typeface="Bauhaus 93" charset="0"/>
                <a:ea typeface="Bauhaus 93" charset="0"/>
                <a:cs typeface="Bauhaus 93" charset="0"/>
              </a:rPr>
              <a:t>The </a:t>
            </a:r>
            <a:r>
              <a:rPr lang="en-GB" sz="3200" noProof="0" dirty="0" err="1" smtClean="0">
                <a:solidFill>
                  <a:srgbClr val="0070C0"/>
                </a:solidFill>
                <a:latin typeface="Bauhaus 93" charset="0"/>
                <a:ea typeface="Bauhaus 93" charset="0"/>
                <a:cs typeface="Bauhaus 93" charset="0"/>
              </a:rPr>
              <a:t>AdaM</a:t>
            </a:r>
            <a:r>
              <a:rPr lang="en-GB" sz="3200" noProof="0" dirty="0" smtClean="0">
                <a:solidFill>
                  <a:srgbClr val="0070C0"/>
                </a:solidFill>
                <a:latin typeface="Bauhaus 93" charset="0"/>
                <a:ea typeface="Bauhaus 93" charset="0"/>
                <a:cs typeface="Bauhaus 93" charset="0"/>
              </a:rPr>
              <a:t> Framework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auhaus 93" charset="0"/>
              <a:ea typeface="Bauhaus 93" charset="0"/>
              <a:cs typeface="Bauhaus 93" charset="0"/>
            </a:endParaRPr>
          </a:p>
        </p:txBody>
      </p:sp>
      <p:sp>
        <p:nvSpPr>
          <p:cNvPr id="12" name="Subtitle 1"/>
          <p:cNvSpPr txBox="1">
            <a:spLocks/>
          </p:cNvSpPr>
          <p:nvPr/>
        </p:nvSpPr>
        <p:spPr bwMode="auto">
          <a:xfrm>
            <a:off x="381000" y="3091722"/>
            <a:ext cx="83820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79646"/>
              </a:buClr>
              <a:buFont typeface="Arial" charset="0"/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46C0A"/>
              </a:buClr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46C0A"/>
              </a:buClr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46C0A"/>
              </a:buClr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46C0A"/>
              </a:buClr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79646"/>
              </a:buClr>
              <a:buSzTx/>
              <a:buFont typeface="Arial" charset="0"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Demetris</a:t>
            </a:r>
            <a:r>
              <a:rPr kumimoji="0" lang="en-GB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 </a:t>
            </a:r>
            <a:r>
              <a:rPr kumimoji="0" lang="en-GB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Trihinas</a:t>
            </a:r>
            <a:endParaRPr kumimoji="0" lang="en-GB" sz="280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Calibri"/>
              <a:ea typeface="ＭＳ Ｐゴシック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79646"/>
              </a:buClr>
              <a:buSzTx/>
              <a:buFont typeface="Arial" charset="0"/>
              <a:buNone/>
              <a:tabLst/>
              <a:defRPr/>
            </a:pPr>
            <a:r>
              <a:rPr lang="en-GB" sz="2000" b="1" dirty="0" smtClean="0">
                <a:solidFill>
                  <a:sysClr val="window" lastClr="FFFFFF">
                    <a:lumMod val="50000"/>
                  </a:sysClr>
                </a:solidFill>
                <a:latin typeface="Calibri"/>
              </a:rPr>
              <a:t>University of Cyprus</a:t>
            </a:r>
            <a:endParaRPr kumimoji="0" lang="en-GB" sz="20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Calibri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79646"/>
              </a:buClr>
              <a:buSzTx/>
              <a:buFont typeface="Arial" charset="0"/>
              <a:buNone/>
              <a:tabLst/>
              <a:defRPr/>
            </a:pPr>
            <a:r>
              <a:rPr lang="en-GB" sz="1600" b="1" dirty="0" smtClean="0">
                <a:solidFill>
                  <a:sysClr val="window" lastClr="FFFFFF">
                    <a:lumMod val="50000"/>
                  </a:sysClr>
                </a:solidFill>
                <a:latin typeface="Calibri"/>
              </a:rPr>
              <a:t>t</a:t>
            </a:r>
            <a:r>
              <a:rPr kumimoji="0" lang="en-GB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Calibri"/>
              </a:rPr>
              <a:t>rihinas@cs.ucy.ac.cy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2019939" y="6503328"/>
            <a:ext cx="512381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 smtClean="0">
                <a:solidFill>
                  <a:schemeClr val="bg1"/>
                </a:solidFill>
              </a:rPr>
              <a:t>Talk at TU Berlin, 15 mar. 2015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484" r="10225"/>
          <a:stretch/>
        </p:blipFill>
        <p:spPr>
          <a:xfrm>
            <a:off x="2741830" y="4369030"/>
            <a:ext cx="3543033" cy="19160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7" t="20566" r="15833" b="20566"/>
          <a:stretch/>
        </p:blipFill>
        <p:spPr>
          <a:xfrm>
            <a:off x="4350752" y="5250427"/>
            <a:ext cx="470459" cy="19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2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21"/>
    </mc:Choice>
    <mc:Fallback xmlns="">
      <p:transition spd="slow" advTm="5412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81554"/>
            <a:ext cx="7543800" cy="735646"/>
          </a:xfrm>
        </p:spPr>
        <p:txBody>
          <a:bodyPr>
            <a:normAutofit/>
          </a:bodyPr>
          <a:lstStyle/>
          <a:p>
            <a:r>
              <a:rPr lang="en-GB" b="1" dirty="0" smtClean="0"/>
              <a:t>Adaptive Sampling</a:t>
            </a:r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2394" y="1323487"/>
                <a:ext cx="8043603" cy="107907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000" dirty="0" smtClean="0"/>
                  <a:t>Dynamically adjust the sampling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000" dirty="0" smtClean="0"/>
                  <a:t> based on some function </a:t>
                </a:r>
                <a14:m>
                  <m:oMath xmlns:m="http://schemas.openxmlformats.org/officeDocument/2006/math">
                    <m:r>
                      <a:rPr lang="el-GR" sz="20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l-G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l-G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 smtClean="0"/>
                  <a:t>, containing information of the metric stream evolution</a:t>
                </a:r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2394" y="1323487"/>
                <a:ext cx="8043603" cy="1079076"/>
              </a:xfrm>
              <a:blipFill rotWithShape="0">
                <a:blip r:embed="rId4"/>
                <a:stretch>
                  <a:fillRect l="-1818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35" y="2772287"/>
            <a:ext cx="7515492" cy="1305506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7498100" y="3524551"/>
            <a:ext cx="48126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7746753" y="3282318"/>
            <a:ext cx="48126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331009" y="3207452"/>
                <a:ext cx="3621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009" y="3207452"/>
                <a:ext cx="362150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766003" y="3138451"/>
                <a:ext cx="53206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003" y="3138451"/>
                <a:ext cx="532069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>
            <a:stCxn id="12" idx="3"/>
          </p:cNvCxnSpPr>
          <p:nvPr/>
        </p:nvCxnSpPr>
        <p:spPr>
          <a:xfrm flipH="1">
            <a:off x="7507725" y="3321342"/>
            <a:ext cx="246076" cy="235694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499915" y="3622008"/>
            <a:ext cx="29114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471020" y="3573031"/>
                <a:ext cx="54117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020" y="3573031"/>
                <a:ext cx="541174" cy="307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 flipH="1">
            <a:off x="4533504" y="2743092"/>
            <a:ext cx="404260" cy="0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4937764" y="2550499"/>
                <a:ext cx="30232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400" b="0" dirty="0" smtClean="0"/>
                  <a:t>Metric Stream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1400" i="1" dirty="0" smtClean="0"/>
                  <a:t> </a:t>
                </a:r>
                <a:r>
                  <a:rPr lang="en-GB" sz="1400" dirty="0" smtClean="0"/>
                  <a:t>dynamically sampled</a:t>
                </a:r>
                <a:endParaRPr lang="en-GB" sz="14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764" y="2550499"/>
                <a:ext cx="3023200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605" t="-1961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/>
          <p:cNvCxnSpPr/>
          <p:nvPr/>
        </p:nvCxnSpPr>
        <p:spPr>
          <a:xfrm flipH="1">
            <a:off x="1528804" y="2731865"/>
            <a:ext cx="404260" cy="0"/>
          </a:xfrm>
          <a:prstGeom prst="line">
            <a:avLst/>
          </a:prstGeom>
          <a:ln w="19050">
            <a:solidFill>
              <a:srgbClr val="609DD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933064" y="2558522"/>
                <a:ext cx="24276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400" b="0" dirty="0" smtClean="0"/>
                  <a:t>Metric Stream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b="0" i="0" dirty="0" smtClean="0"/>
                  <a:t>with</a:t>
                </a:r>
                <a:r>
                  <a:rPr lang="en-GB" sz="1400" b="0" i="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sz="1400" b="0" i="1" dirty="0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GB" sz="14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sz="14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064" y="2558522"/>
                <a:ext cx="2427652" cy="307777"/>
              </a:xfrm>
              <a:prstGeom prst="rect">
                <a:avLst/>
              </a:prstGeom>
              <a:blipFill rotWithShape="0">
                <a:blip r:embed="rId10"/>
                <a:stretch>
                  <a:fillRect l="-754"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65770" y="4193486"/>
                <a:ext cx="8342563" cy="1487835"/>
              </a:xfrm>
              <a:prstGeom prst="rect">
                <a:avLst/>
              </a:prstGeom>
            </p:spPr>
            <p:txBody>
              <a:bodyPr vert="horz" wrap="square" lIns="0" tIns="45720" rIns="0" bIns="45720" spcCol="0" rtlCol="0">
                <a:noAutofit/>
              </a:bodyPr>
              <a:lstStyle>
                <a:lvl1pPr marL="342900" indent="-342900" algn="l" defTabSz="914400" rtl="0" eaLnBrk="1" latinLnBrk="0" hangingPunct="1">
                  <a:lnSpc>
                    <a:spcPct val="90000"/>
                  </a:lnSpc>
                  <a:spcBef>
                    <a:spcPts val="528"/>
                  </a:spcBef>
                  <a:spcAft>
                    <a:spcPts val="0"/>
                  </a:spcAft>
                  <a:buClr>
                    <a:srgbClr val="FFC000"/>
                  </a:buClr>
                  <a:buSzPct val="10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4068" indent="-342900" algn="l" defTabSz="914400" rtl="0" eaLnBrk="1" latinLnBrk="0" hangingPunct="1">
                  <a:lnSpc>
                    <a:spcPct val="90000"/>
                  </a:lnSpc>
                  <a:spcBef>
                    <a:spcPts val="528"/>
                  </a:spcBef>
                  <a:spcAft>
                    <a:spcPts val="0"/>
                  </a:spcAft>
                  <a:buClr>
                    <a:srgbClr val="FFC000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69798" indent="-285750" algn="l" defTabSz="914400" rtl="0" eaLnBrk="1" latinLnBrk="0" hangingPunct="1">
                  <a:lnSpc>
                    <a:spcPct val="90000"/>
                  </a:lnSpc>
                  <a:spcBef>
                    <a:spcPts val="528"/>
                  </a:spcBef>
                  <a:spcAft>
                    <a:spcPts val="0"/>
                  </a:spcAft>
                  <a:buClr>
                    <a:srgbClr val="FFC000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2678" indent="-285750" algn="l" defTabSz="914400" rtl="0" eaLnBrk="1" latinLnBrk="0" hangingPunct="1">
                  <a:lnSpc>
                    <a:spcPct val="90000"/>
                  </a:lnSpc>
                  <a:spcBef>
                    <a:spcPts val="528"/>
                  </a:spcBef>
                  <a:spcAft>
                    <a:spcPts val="0"/>
                  </a:spcAft>
                  <a:buClr>
                    <a:srgbClr val="FFC000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5558" indent="-285750" algn="l" defTabSz="914400" rtl="0" eaLnBrk="1" latinLnBrk="0" hangingPunct="1">
                  <a:lnSpc>
                    <a:spcPct val="90000"/>
                  </a:lnSpc>
                  <a:spcBef>
                    <a:spcPts val="528"/>
                  </a:spcBef>
                  <a:spcAft>
                    <a:spcPts val="0"/>
                  </a:spcAft>
                  <a:buClr>
                    <a:srgbClr val="FFC000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2000" dirty="0" smtClean="0"/>
                  <a:t>Find the max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∈[</m:t>
                    </m:r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2000" dirty="0" smtClean="0"/>
                  <a:t> to collect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GB" sz="2000" dirty="0" smtClean="0"/>
                  <a:t> </a:t>
                </a:r>
                <a:r>
                  <a:rPr lang="en-US" sz="2000" dirty="0" smtClean="0"/>
                  <a:t>based on an estimation of the evolution of the metric stream </a:t>
                </a:r>
                <a14:m>
                  <m:oMath xmlns:m="http://schemas.openxmlformats.org/officeDocument/2006/math">
                    <m:r>
                      <a:rPr lang="el-GR" sz="20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l-G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l-G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 smtClean="0"/>
                  <a:t>, 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2000" dirty="0" smtClean="0"/>
                  <a:t> differs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609DD6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2000" dirty="0" smtClean="0"/>
                  <a:t> less than a user-defined imprecision value </a:t>
                </a:r>
                <a14:m>
                  <m:oMath xmlns:m="http://schemas.openxmlformats.org/officeDocument/2006/math">
                    <m:r>
                      <a:rPr lang="el-GR" sz="2000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000" dirty="0" smtClean="0">
                    <a:latin typeface="Arial Black" panose="020B0A04020102020204" pitchFamily="34" charset="0"/>
                  </a:rPr>
                  <a:t> </a:t>
                </a:r>
                <a:r>
                  <a:rPr lang="en-GB" sz="2000" dirty="0" smtClean="0"/>
                  <a:t>(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l-GR" sz="2000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000" dirty="0" smtClean="0"/>
                  <a:t>) </a:t>
                </a:r>
                <a:endParaRPr lang="en-GB" sz="2000" dirty="0"/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70" y="4193486"/>
                <a:ext cx="8342563" cy="1487835"/>
              </a:xfrm>
              <a:prstGeom prst="rect">
                <a:avLst/>
              </a:prstGeom>
              <a:blipFill rotWithShape="0">
                <a:blip r:embed="rId11"/>
                <a:stretch>
                  <a:fillRect l="-1753" r="-1534" b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2"/>
          <a:srcRect b="44080"/>
          <a:stretch/>
        </p:blipFill>
        <p:spPr>
          <a:xfrm>
            <a:off x="1820545" y="5857883"/>
            <a:ext cx="3810000" cy="3515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0545" y="5848343"/>
            <a:ext cx="1504950" cy="28575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162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808"/>
    </mc:Choice>
    <mc:Fallback xmlns="">
      <p:transition spd="slow" advTm="66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/>
      <p:bldP spid="21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81554"/>
            <a:ext cx="7543800" cy="735646"/>
          </a:xfrm>
        </p:spPr>
        <p:txBody>
          <a:bodyPr>
            <a:normAutofit/>
          </a:bodyPr>
          <a:lstStyle/>
          <a:p>
            <a:r>
              <a:rPr lang="en-GB" b="1" dirty="0" smtClean="0"/>
              <a:t>Metric Filtering</a:t>
            </a:r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441940"/>
            <a:ext cx="8039100" cy="443816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200" dirty="0" smtClean="0"/>
              <a:t>The process </a:t>
            </a:r>
            <a:r>
              <a:rPr lang="en-US" sz="2200" dirty="0"/>
              <a:t>of suppressing metric value dissemination when consecutive values </a:t>
            </a:r>
            <a:r>
              <a:rPr lang="en-US" sz="2200" dirty="0" smtClean="0"/>
              <a:t>do not “change” (e.g. differ </a:t>
            </a:r>
            <a:r>
              <a:rPr lang="en-US" sz="2200" dirty="0"/>
              <a:t>less than a </a:t>
            </a:r>
            <a:r>
              <a:rPr lang="en-US" sz="2200" dirty="0" smtClean="0"/>
              <a:t>        range of values) </a:t>
            </a:r>
          </a:p>
          <a:p>
            <a:pPr>
              <a:lnSpc>
                <a:spcPct val="150000"/>
              </a:lnSpc>
            </a:pPr>
            <a:r>
              <a:rPr lang="en-GB" sz="2200" b="1" dirty="0" smtClean="0"/>
              <a:t>Goal</a:t>
            </a:r>
            <a:r>
              <a:rPr lang="en-GB" sz="2200" dirty="0" smtClean="0"/>
              <a:t>: Reduce data volume and network overhead in favour of   exact precision</a:t>
            </a:r>
          </a:p>
          <a:p>
            <a:pPr>
              <a:lnSpc>
                <a:spcPct val="150000"/>
              </a:lnSpc>
            </a:pPr>
            <a:r>
              <a:rPr lang="en-GB" sz="2200" dirty="0"/>
              <a:t>How much “change” is required, depends on the type of filter </a:t>
            </a:r>
            <a:r>
              <a:rPr lang="en-GB" sz="2200" dirty="0" smtClean="0"/>
              <a:t>applied</a:t>
            </a:r>
          </a:p>
          <a:p>
            <a:pPr>
              <a:lnSpc>
                <a:spcPct val="150000"/>
              </a:lnSpc>
            </a:pPr>
            <a:r>
              <a:rPr lang="en-GB" sz="2200" dirty="0"/>
              <a:t>T</a:t>
            </a:r>
            <a:r>
              <a:rPr lang="en-GB" sz="2200" dirty="0" smtClean="0"/>
              <a:t>he </a:t>
            </a:r>
            <a:r>
              <a:rPr lang="en-GB" sz="2200" dirty="0"/>
              <a:t>receiver-side </a:t>
            </a:r>
            <a:r>
              <a:rPr lang="en-GB" sz="2200" dirty="0" smtClean="0"/>
              <a:t>(e.g., base </a:t>
            </a:r>
            <a:r>
              <a:rPr lang="en-GB" sz="2200" dirty="0"/>
              <a:t>station, monitoring </a:t>
            </a:r>
            <a:r>
              <a:rPr lang="en-GB" sz="2200" dirty="0" smtClean="0"/>
              <a:t>server) assumes </a:t>
            </a:r>
            <a:r>
              <a:rPr lang="en-GB" sz="2200" dirty="0"/>
              <a:t>that the values of any unreported metrics remain </a:t>
            </a:r>
            <a:r>
              <a:rPr lang="en-GB" sz="2200" dirty="0" smtClean="0"/>
              <a:t>unchanged</a:t>
            </a:r>
            <a:endParaRPr lang="en-GB" sz="2200" dirty="0"/>
          </a:p>
          <a:p>
            <a:pPr>
              <a:lnSpc>
                <a:spcPct val="150000"/>
              </a:lnSpc>
            </a:pPr>
            <a:endParaRPr lang="en-GB" sz="2200" dirty="0"/>
          </a:p>
          <a:p>
            <a:pPr>
              <a:lnSpc>
                <a:spcPct val="150000"/>
              </a:lnSpc>
            </a:pPr>
            <a:endParaRPr lang="en-GB" sz="2200" dirty="0"/>
          </a:p>
          <a:p>
            <a:pPr>
              <a:lnSpc>
                <a:spcPct val="150000"/>
              </a:lnSpc>
            </a:pPr>
            <a:endParaRPr lang="el-GR" sz="22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787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32"/>
    </mc:Choice>
    <mc:Fallback xmlns="">
      <p:transition spd="slow" advTm="58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57200"/>
            <a:ext cx="7543800" cy="838200"/>
          </a:xfrm>
        </p:spPr>
        <p:txBody>
          <a:bodyPr>
            <a:normAutofit/>
          </a:bodyPr>
          <a:lstStyle/>
          <a:p>
            <a:r>
              <a:rPr lang="en-GB" b="1" dirty="0" smtClean="0"/>
              <a:t>Metric Filtering</a:t>
            </a:r>
            <a:endParaRPr lang="en-GB" b="1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22960" y="1485900"/>
            <a:ext cx="7543800" cy="4801442"/>
          </a:xfrm>
        </p:spPr>
        <p:txBody>
          <a:bodyPr/>
          <a:lstStyle/>
          <a:p>
            <a:r>
              <a:rPr lang="en-GB" dirty="0"/>
              <a:t>Fixed Range Metric Filters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2725974" y="3546112"/>
                <a:ext cx="382566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400" dirty="0" smtClean="0"/>
                  <a:t>Metric Stream </a:t>
                </a:r>
                <a:r>
                  <a:rPr lang="en-GB" sz="1400" i="1" dirty="0" smtClean="0"/>
                  <a:t>M </a:t>
                </a:r>
                <a:r>
                  <a:rPr lang="en-GB" sz="1400" dirty="0" smtClean="0"/>
                  <a:t>with fixed filter range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1400" i="1" dirty="0" smtClean="0">
                        <a:latin typeface="Cambria Math" panose="02040503050406030204" pitchFamily="18" charset="0"/>
                      </a:rPr>
                      <m:t> = 1%</m:t>
                    </m:r>
                  </m:oMath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974" y="3546112"/>
                <a:ext cx="3825663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478" t="-86000" b="-10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627643" y="2230596"/>
                <a:ext cx="6022322" cy="830997"/>
              </a:xfrm>
              <a:prstGeom prst="rect">
                <a:avLst/>
              </a:prstGeom>
              <a:noFill/>
              <a:ln w="19050">
                <a:solidFill>
                  <a:srgbClr val="609DD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1600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 (</a:t>
                </a:r>
                <a:r>
                  <a:rPr lang="en-GB" sz="1600" b="1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curValue</a:t>
                </a:r>
                <a:r>
                  <a:rPr lang="en-GB" sz="1600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b="1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∈</m:t>
                    </m:r>
                  </m:oMath>
                </a14:m>
                <a:r>
                  <a:rPr lang="en-GB" sz="1600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[</a:t>
                </a:r>
                <a:r>
                  <a:rPr lang="en-GB" sz="1600" b="1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prevValue</a:t>
                </a:r>
                <a:r>
                  <a:rPr lang="en-GB" sz="1600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– R, </a:t>
                </a:r>
                <a:r>
                  <a:rPr lang="en-GB" sz="1600" b="1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prevValue</a:t>
                </a:r>
                <a:r>
                  <a:rPr lang="en-GB" sz="1600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+ R ])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GB" sz="1600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filter(</a:t>
                </a:r>
                <a:r>
                  <a:rPr lang="en-GB" sz="1600" b="1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curValue</a:t>
                </a:r>
                <a:r>
                  <a:rPr lang="en-GB" sz="1600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endPara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643" y="2230596"/>
                <a:ext cx="6022322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404" b="-3597"/>
                </a:stretch>
              </a:blipFill>
              <a:ln w="19050">
                <a:solidFill>
                  <a:srgbClr val="609DD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5160843" y="5780884"/>
            <a:ext cx="1912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 smtClean="0"/>
              <a:t>No samples </a:t>
            </a:r>
            <a:r>
              <a:rPr lang="en-GB" sz="1400" b="1" smtClean="0"/>
              <a:t>are filtered</a:t>
            </a:r>
            <a:endParaRPr lang="en-GB" sz="1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679" y="3882798"/>
            <a:ext cx="4576851" cy="1658435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6882648" y="4071036"/>
            <a:ext cx="2126973" cy="1636034"/>
          </a:xfrm>
          <a:prstGeom prst="wedgeRectCallout">
            <a:avLst>
              <a:gd name="adj1" fmla="val -74296"/>
              <a:gd name="adj2" fmla="val -47795"/>
            </a:avLst>
          </a:prstGeom>
          <a:solidFill>
            <a:schemeClr val="bg1"/>
          </a:solidFill>
          <a:ln>
            <a:solidFill>
              <a:srgbClr val="60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600" b="1" dirty="0" smtClean="0">
                <a:solidFill>
                  <a:srgbClr val="609DD6"/>
                </a:solidFill>
              </a:rPr>
              <a:t>Can we know this R beforehand?</a:t>
            </a:r>
          </a:p>
          <a:p>
            <a:pPr algn="ctr">
              <a:spcBef>
                <a:spcPts val="600"/>
              </a:spcBef>
            </a:pPr>
            <a:r>
              <a:rPr lang="en-US" sz="1600" b="1" dirty="0" smtClean="0">
                <a:solidFill>
                  <a:srgbClr val="609DD6"/>
                </a:solidFill>
              </a:rPr>
              <a:t>Should it keep the same value forever?</a:t>
            </a:r>
          </a:p>
          <a:p>
            <a:pPr algn="ctr">
              <a:spcBef>
                <a:spcPts val="600"/>
              </a:spcBef>
            </a:pPr>
            <a:r>
              <a:rPr lang="en-US" sz="1600" b="1" dirty="0" smtClean="0">
                <a:solidFill>
                  <a:srgbClr val="609DD6"/>
                </a:solidFill>
              </a:rPr>
              <a:t>Is it the same for each and every metric?</a:t>
            </a:r>
            <a:endParaRPr lang="en-GB" sz="1600" b="1" dirty="0">
              <a:solidFill>
                <a:srgbClr val="609DD6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410200" y="5612426"/>
            <a:ext cx="1414246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6737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99"/>
    </mc:Choice>
    <mc:Fallback xmlns="">
      <p:transition spd="slow" advTm="130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7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81554"/>
            <a:ext cx="7543800" cy="735646"/>
          </a:xfrm>
        </p:spPr>
        <p:txBody>
          <a:bodyPr>
            <a:normAutofit/>
          </a:bodyPr>
          <a:lstStyle/>
          <a:p>
            <a:r>
              <a:rPr lang="en-GB" b="1" dirty="0" smtClean="0"/>
              <a:t>Adaptive Filtering</a:t>
            </a:r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3696" y="1226040"/>
                <a:ext cx="7915667" cy="151595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000" dirty="0" smtClean="0"/>
                  <a:t>Dynamically adjusting the filter range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2000" dirty="0" smtClean="0"/>
                  <a:t> based on the current variability of the metric stream, denoted as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696" y="1226040"/>
                <a:ext cx="7915667" cy="1515959"/>
              </a:xfrm>
              <a:blipFill rotWithShape="0">
                <a:blip r:embed="rId4"/>
                <a:stretch>
                  <a:fillRect l="-18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 flipH="1">
            <a:off x="4071495" y="2645139"/>
            <a:ext cx="404260" cy="0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475755" y="2452546"/>
                <a:ext cx="300024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400" b="0" dirty="0" smtClean="0"/>
                  <a:t>Metric Stream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1400" i="1" dirty="0" smtClean="0"/>
                  <a:t> </a:t>
                </a:r>
                <a:r>
                  <a:rPr lang="en-GB" sz="1400" dirty="0" smtClean="0"/>
                  <a:t>with adaptive Range</a:t>
                </a:r>
                <a:endParaRPr lang="en-GB" sz="1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755" y="2452546"/>
                <a:ext cx="3000245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610" t="-1961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/>
          <p:cNvCxnSpPr/>
          <p:nvPr/>
        </p:nvCxnSpPr>
        <p:spPr>
          <a:xfrm flipH="1">
            <a:off x="1827185" y="2633912"/>
            <a:ext cx="404260" cy="0"/>
          </a:xfrm>
          <a:prstGeom prst="line">
            <a:avLst/>
          </a:prstGeom>
          <a:ln w="19050">
            <a:solidFill>
              <a:srgbClr val="609DD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231445" y="2460569"/>
                <a:ext cx="142641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400" b="0" dirty="0" smtClean="0"/>
                  <a:t>Metric Stream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45" y="2460569"/>
                <a:ext cx="1426416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1282"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486" y="2815699"/>
            <a:ext cx="6194035" cy="2194905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7285240" y="4098764"/>
            <a:ext cx="48126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684904" y="4394662"/>
                <a:ext cx="3621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904" y="4394662"/>
                <a:ext cx="362150" cy="307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7075411" y="4252177"/>
                <a:ext cx="53206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411" y="4252177"/>
                <a:ext cx="532069" cy="30777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/>
          <p:cNvSpPr/>
          <p:nvPr/>
        </p:nvSpPr>
        <p:spPr>
          <a:xfrm>
            <a:off x="6840871" y="4318541"/>
            <a:ext cx="48126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Straight Connector 30"/>
          <p:cNvCxnSpPr>
            <a:endCxn id="28" idx="2"/>
          </p:cNvCxnSpPr>
          <p:nvPr/>
        </p:nvCxnSpPr>
        <p:spPr>
          <a:xfrm flipH="1">
            <a:off x="6840871" y="4116567"/>
            <a:ext cx="492495" cy="224834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7226966" y="3961681"/>
            <a:ext cx="178049" cy="316170"/>
            <a:chOff x="6760845" y="5523257"/>
            <a:chExt cx="178049" cy="316170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6852177" y="5523594"/>
              <a:ext cx="0" cy="31583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6760845" y="5523257"/>
              <a:ext cx="17577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6763117" y="5832609"/>
              <a:ext cx="17577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6778091" y="4260458"/>
            <a:ext cx="178049" cy="179690"/>
            <a:chOff x="6760845" y="5659737"/>
            <a:chExt cx="178049" cy="179690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6852177" y="5664559"/>
              <a:ext cx="0" cy="17486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6760845" y="5659737"/>
              <a:ext cx="17577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6763117" y="5832609"/>
              <a:ext cx="17577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826331" y="3850468"/>
                <a:ext cx="5638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331" y="3850468"/>
                <a:ext cx="563808" cy="30777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6480346" y="4061304"/>
                <a:ext cx="39389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346" y="4061304"/>
                <a:ext cx="393890" cy="30777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/>
              <p:cNvSpPr txBox="1">
                <a:spLocks/>
              </p:cNvSpPr>
              <p:nvPr/>
            </p:nvSpPr>
            <p:spPr>
              <a:xfrm>
                <a:off x="364156" y="4871369"/>
                <a:ext cx="7675664" cy="1570094"/>
              </a:xfrm>
              <a:prstGeom prst="rect">
                <a:avLst/>
              </a:prstGeom>
            </p:spPr>
            <p:txBody>
              <a:bodyPr vert="horz" wrap="square" lIns="0" tIns="45720" rIns="0" bIns="45720" spcCol="0" rtlCol="0">
                <a:noAutofit/>
              </a:bodyPr>
              <a:lstStyle>
                <a:lvl1pPr marL="342900" indent="-342900" algn="l" defTabSz="914400" rtl="0" eaLnBrk="1" latinLnBrk="0" hangingPunct="1">
                  <a:lnSpc>
                    <a:spcPct val="90000"/>
                  </a:lnSpc>
                  <a:spcBef>
                    <a:spcPts val="528"/>
                  </a:spcBef>
                  <a:spcAft>
                    <a:spcPts val="0"/>
                  </a:spcAft>
                  <a:buClr>
                    <a:srgbClr val="FFC000"/>
                  </a:buClr>
                  <a:buSzPct val="10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4068" indent="-342900" algn="l" defTabSz="914400" rtl="0" eaLnBrk="1" latinLnBrk="0" hangingPunct="1">
                  <a:lnSpc>
                    <a:spcPct val="90000"/>
                  </a:lnSpc>
                  <a:spcBef>
                    <a:spcPts val="528"/>
                  </a:spcBef>
                  <a:spcAft>
                    <a:spcPts val="0"/>
                  </a:spcAft>
                  <a:buClr>
                    <a:srgbClr val="FFC000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69798" indent="-285750" algn="l" defTabSz="914400" rtl="0" eaLnBrk="1" latinLnBrk="0" hangingPunct="1">
                  <a:lnSpc>
                    <a:spcPct val="90000"/>
                  </a:lnSpc>
                  <a:spcBef>
                    <a:spcPts val="528"/>
                  </a:spcBef>
                  <a:spcAft>
                    <a:spcPts val="0"/>
                  </a:spcAft>
                  <a:buClr>
                    <a:srgbClr val="FFC000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2678" indent="-285750" algn="l" defTabSz="914400" rtl="0" eaLnBrk="1" latinLnBrk="0" hangingPunct="1">
                  <a:lnSpc>
                    <a:spcPct val="90000"/>
                  </a:lnSpc>
                  <a:spcBef>
                    <a:spcPts val="528"/>
                  </a:spcBef>
                  <a:spcAft>
                    <a:spcPts val="0"/>
                  </a:spcAft>
                  <a:buClr>
                    <a:srgbClr val="FFC000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5558" indent="-285750" algn="l" defTabSz="914400" rtl="0" eaLnBrk="1" latinLnBrk="0" hangingPunct="1">
                  <a:lnSpc>
                    <a:spcPct val="90000"/>
                  </a:lnSpc>
                  <a:spcBef>
                    <a:spcPts val="528"/>
                  </a:spcBef>
                  <a:spcAft>
                    <a:spcPts val="0"/>
                  </a:spcAft>
                  <a:buClr>
                    <a:srgbClr val="FFC000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GB" sz="2000" dirty="0" smtClean="0"/>
                  <a:t>Find the max</a:t>
                </a:r>
                <a:r>
                  <a:rPr lang="el-GR" sz="2000" dirty="0" smtClean="0"/>
                  <a:t> </a:t>
                </a:r>
                <a:r>
                  <a:rPr lang="en-GB" sz="2000" dirty="0" smtClean="0"/>
                  <a:t>filter range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GB" sz="20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0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2000" dirty="0" smtClean="0"/>
                  <a:t> for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GB" sz="2000" dirty="0" smtClean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GB" sz="2000" dirty="0" smtClean="0"/>
                  <a:t> differs from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rgbClr val="609DD6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2000" dirty="0" smtClean="0"/>
                  <a:t> less than a user-defined imprecision value </a:t>
                </a:r>
                <a14:m>
                  <m:oMath xmlns:m="http://schemas.openxmlformats.org/officeDocument/2006/math">
                    <m:r>
                      <a:rPr lang="el-GR" sz="20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l-GR" sz="2000" dirty="0" smtClean="0"/>
                  <a:t> </a:t>
                </a:r>
                <a:r>
                  <a:rPr lang="en-GB" sz="2000" dirty="0" smtClean="0"/>
                  <a:t>based on the variability of the metric stream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4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56" y="4871369"/>
                <a:ext cx="7675664" cy="1570094"/>
              </a:xfrm>
              <a:prstGeom prst="rect">
                <a:avLst/>
              </a:prstGeom>
              <a:blipFill rotWithShape="0">
                <a:blip r:embed="rId12"/>
                <a:stretch>
                  <a:fillRect l="-19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223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20"/>
    </mc:Choice>
    <mc:Fallback xmlns="">
      <p:transition spd="slow" advTm="33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7" grpId="0"/>
      <p:bldP spid="28" grpId="0" animBg="1"/>
      <p:bldP spid="46" grpId="0"/>
      <p:bldP spid="47" grpId="0"/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490" y="935953"/>
            <a:ext cx="8771860" cy="649836"/>
          </a:xfrm>
        </p:spPr>
        <p:txBody>
          <a:bodyPr>
            <a:noAutofit/>
          </a:bodyPr>
          <a:lstStyle/>
          <a:p>
            <a:r>
              <a:rPr lang="en-GB" sz="4000" b="1" dirty="0" smtClean="0"/>
              <a:t>The Adaptive Monitoring Framework</a:t>
            </a:r>
            <a:br>
              <a:rPr lang="en-GB" sz="4000" b="1" dirty="0" smtClean="0"/>
            </a:br>
            <a:endParaRPr lang="en-GB" sz="4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sp>
        <p:nvSpPr>
          <p:cNvPr id="86" name="Content Placeholder 2"/>
          <p:cNvSpPr txBox="1">
            <a:spLocks/>
          </p:cNvSpPr>
          <p:nvPr/>
        </p:nvSpPr>
        <p:spPr>
          <a:xfrm>
            <a:off x="157658" y="4315066"/>
            <a:ext cx="8902262" cy="1845898"/>
          </a:xfrm>
          <a:prstGeom prst="rect">
            <a:avLst/>
          </a:prstGeom>
        </p:spPr>
        <p:txBody>
          <a:bodyPr vert="horz" wrap="square" lIns="0" tIns="45720" rIns="0" bIns="45720" spcCol="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000" dirty="0" smtClean="0"/>
              <a:t>Software library with no external dependencies embeddable on </a:t>
            </a:r>
            <a:r>
              <a:rPr lang="en-GB" sz="2000" dirty="0" err="1" smtClean="0"/>
              <a:t>IoT</a:t>
            </a:r>
            <a:r>
              <a:rPr lang="en-GB" sz="2000" dirty="0" smtClean="0"/>
              <a:t> devices</a:t>
            </a:r>
          </a:p>
          <a:p>
            <a:pPr>
              <a:lnSpc>
                <a:spcPct val="150000"/>
              </a:lnSpc>
            </a:pPr>
            <a:r>
              <a:rPr lang="en-GB" sz="2000" b="1" dirty="0" smtClean="0"/>
              <a:t>Reduces processing, network traffic and energy consumption</a:t>
            </a:r>
            <a:r>
              <a:rPr lang="en-GB" sz="2000" dirty="0" smtClean="0"/>
              <a:t> by adapting the monitoring intensity based on the metric stream evolution and variability</a:t>
            </a:r>
          </a:p>
          <a:p>
            <a:pPr>
              <a:lnSpc>
                <a:spcPct val="150000"/>
              </a:lnSpc>
            </a:pPr>
            <a:r>
              <a:rPr lang="en-GB" sz="2000" b="1" dirty="0" smtClean="0"/>
              <a:t>Achieves a balance between efficiency and accuracy</a:t>
            </a:r>
            <a:endParaRPr lang="en-GB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43199" y="5751022"/>
            <a:ext cx="3161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 smtClean="0">
                <a:solidFill>
                  <a:srgbClr val="ED792B"/>
                </a:solidFill>
              </a:rPr>
              <a:t>It’s open-source! Give it a try! </a:t>
            </a:r>
            <a:r>
              <a:rPr lang="en-GB" sz="1600" dirty="0">
                <a:hlinkClick r:id="rId4"/>
              </a:rPr>
              <a:t>https://</a:t>
            </a:r>
            <a:r>
              <a:rPr lang="en-GB" sz="1600" dirty="0" smtClean="0">
                <a:hlinkClick r:id="rId4"/>
              </a:rPr>
              <a:t>github.com/dtrihinas/AdaM</a:t>
            </a:r>
            <a:endParaRPr lang="en-GB" sz="1600" dirty="0" smtClean="0"/>
          </a:p>
          <a:p>
            <a:pPr algn="r"/>
            <a:endParaRPr lang="en-GB" sz="1600" dirty="0" smtClean="0"/>
          </a:p>
        </p:txBody>
      </p:sp>
      <p:pic>
        <p:nvPicPr>
          <p:cNvPr id="45" name="Picture 2" descr="Raspberry Pi Model B Rev. 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986" y="924961"/>
            <a:ext cx="1520376" cy="101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DL_Icons_RaspberryP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599" y="1431555"/>
            <a:ext cx="345566" cy="34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upload.wikimedia.org/wikipedia/commons/3/38/Arduino_Uno_-_R3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7" b="11038"/>
          <a:stretch/>
        </p:blipFill>
        <p:spPr bwMode="auto">
          <a:xfrm>
            <a:off x="7601421" y="2154827"/>
            <a:ext cx="1181986" cy="93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.ytimg.com/vi/wDgjdXtrnzM/maxresdefault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348" y="2821825"/>
            <a:ext cx="564515" cy="31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kinetica.mobi/wp-content/uploads/2014/10/beacons_around_iphone_small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864" y="3348135"/>
            <a:ext cx="1199686" cy="80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7737632" y="1809735"/>
            <a:ext cx="100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 smtClean="0"/>
              <a:t>Raspberry Pi</a:t>
            </a:r>
            <a:endParaRPr lang="en-GB" sz="12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7747157" y="3019410"/>
            <a:ext cx="100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 smtClean="0"/>
              <a:t>Arduino</a:t>
            </a:r>
            <a:endParaRPr lang="en-GB" sz="1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7737632" y="4105260"/>
            <a:ext cx="1004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B</a:t>
            </a:r>
            <a:r>
              <a:rPr lang="en-GB" sz="1200" b="1" dirty="0" smtClean="0"/>
              <a:t>eacons</a:t>
            </a:r>
            <a:endParaRPr lang="en-GB" sz="12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830" y="4005453"/>
            <a:ext cx="1466850" cy="51435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7" y="2081082"/>
            <a:ext cx="1143000" cy="542925"/>
          </a:xfrm>
          <a:prstGeom prst="rect">
            <a:avLst/>
          </a:prstGeom>
        </p:spPr>
      </p:pic>
      <p:pic>
        <p:nvPicPr>
          <p:cNvPr id="63" name="Content Placeholder 72"/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725" y="3140252"/>
            <a:ext cx="1143000" cy="542925"/>
          </a:xfrm>
        </p:spPr>
      </p:pic>
      <p:sp>
        <p:nvSpPr>
          <p:cNvPr id="64" name="Rounded Rectangle 63"/>
          <p:cNvSpPr/>
          <p:nvPr/>
        </p:nvSpPr>
        <p:spPr>
          <a:xfrm>
            <a:off x="1498293" y="1764708"/>
            <a:ext cx="5721714" cy="2165672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/>
          </a:p>
        </p:txBody>
      </p:sp>
      <p:sp>
        <p:nvSpPr>
          <p:cNvPr id="65" name="Rounded Rectangle 64"/>
          <p:cNvSpPr/>
          <p:nvPr/>
        </p:nvSpPr>
        <p:spPr>
          <a:xfrm>
            <a:off x="1608527" y="2115268"/>
            <a:ext cx="1266825" cy="485775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 smtClean="0"/>
              <a:t>Sensing</a:t>
            </a:r>
          </a:p>
          <a:p>
            <a:pPr algn="ctr"/>
            <a:r>
              <a:rPr lang="en-GB" sz="1700" dirty="0" smtClean="0"/>
              <a:t>Unit</a:t>
            </a:r>
            <a:endParaRPr lang="en-GB" sz="1700" dirty="0"/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2372569" y="2634390"/>
            <a:ext cx="1" cy="172444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682453" y="2363168"/>
            <a:ext cx="0" cy="11726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5848291" y="2122146"/>
            <a:ext cx="1302240" cy="485775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 smtClean="0"/>
              <a:t>Processing</a:t>
            </a:r>
          </a:p>
          <a:p>
            <a:pPr algn="ctr"/>
            <a:r>
              <a:rPr lang="en-GB" sz="1700" dirty="0" smtClean="0"/>
              <a:t>Unit</a:t>
            </a:r>
            <a:endParaRPr lang="en-GB" sz="1700" dirty="0"/>
          </a:p>
        </p:txBody>
      </p:sp>
      <p:sp>
        <p:nvSpPr>
          <p:cNvPr id="83" name="Rounded Rectangle 82"/>
          <p:cNvSpPr/>
          <p:nvPr/>
        </p:nvSpPr>
        <p:spPr>
          <a:xfrm>
            <a:off x="5801742" y="3122281"/>
            <a:ext cx="1348790" cy="485775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 smtClean="0"/>
              <a:t>Dissemination</a:t>
            </a:r>
          </a:p>
          <a:p>
            <a:pPr algn="ctr"/>
            <a:r>
              <a:rPr lang="en-GB" sz="1700" dirty="0" smtClean="0"/>
              <a:t>Unit</a:t>
            </a:r>
            <a:endParaRPr lang="en-GB" sz="17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5677690" y="2357045"/>
            <a:ext cx="165837" cy="186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529556" y="2618283"/>
            <a:ext cx="0" cy="48577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529556" y="3612819"/>
            <a:ext cx="0" cy="48577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3139790" y="1839296"/>
            <a:ext cx="2447344" cy="195518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ounded Rectangle 88"/>
          <p:cNvSpPr/>
          <p:nvPr/>
        </p:nvSpPr>
        <p:spPr>
          <a:xfrm>
            <a:off x="3690451" y="2137272"/>
            <a:ext cx="1178415" cy="485774"/>
          </a:xfrm>
          <a:prstGeom prst="roundRect">
            <a:avLst/>
          </a:prstGeom>
          <a:solidFill>
            <a:srgbClr val="609DD6"/>
          </a:solidFill>
          <a:ln>
            <a:solidFill>
              <a:srgbClr val="60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 smtClean="0"/>
              <a:t>Adaptive</a:t>
            </a:r>
          </a:p>
          <a:p>
            <a:pPr algn="ctr"/>
            <a:r>
              <a:rPr lang="en-GB" sz="1700" dirty="0" smtClean="0"/>
              <a:t>Sampling</a:t>
            </a:r>
            <a:endParaRPr lang="en-GB" sz="1700" dirty="0"/>
          </a:p>
        </p:txBody>
      </p:sp>
      <p:sp>
        <p:nvSpPr>
          <p:cNvPr id="90" name="Can 89"/>
          <p:cNvSpPr/>
          <p:nvPr/>
        </p:nvSpPr>
        <p:spPr>
          <a:xfrm>
            <a:off x="5133975" y="2696545"/>
            <a:ext cx="393612" cy="352426"/>
          </a:xfrm>
          <a:prstGeom prst="can">
            <a:avLst/>
          </a:prstGeom>
          <a:solidFill>
            <a:srgbClr val="609DD6"/>
          </a:solidFill>
          <a:ln>
            <a:solidFill>
              <a:srgbClr val="60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1" name="Straight Connector 90"/>
          <p:cNvCxnSpPr/>
          <p:nvPr/>
        </p:nvCxnSpPr>
        <p:spPr>
          <a:xfrm>
            <a:off x="5353050" y="2455545"/>
            <a:ext cx="0" cy="23147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5353050" y="3058496"/>
            <a:ext cx="0" cy="241517"/>
          </a:xfrm>
          <a:prstGeom prst="line">
            <a:avLst/>
          </a:prstGeom>
          <a:ln w="1905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4871012" y="2455545"/>
            <a:ext cx="482038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4873284" y="3300013"/>
            <a:ext cx="482038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4076713" y="2632663"/>
            <a:ext cx="124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Knowledge Base</a:t>
            </a:r>
            <a:endParaRPr lang="en-GB" sz="1400" dirty="0"/>
          </a:p>
        </p:txBody>
      </p:sp>
      <p:cxnSp>
        <p:nvCxnSpPr>
          <p:cNvPr id="96" name="Straight Connector 95"/>
          <p:cNvCxnSpPr/>
          <p:nvPr/>
        </p:nvCxnSpPr>
        <p:spPr>
          <a:xfrm>
            <a:off x="4234031" y="2629870"/>
            <a:ext cx="0" cy="48577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endCxn id="68" idx="1"/>
          </p:cNvCxnSpPr>
          <p:nvPr/>
        </p:nvCxnSpPr>
        <p:spPr>
          <a:xfrm>
            <a:off x="2882881" y="2380159"/>
            <a:ext cx="80757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3911207" y="2626034"/>
            <a:ext cx="0" cy="1715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2372569" y="2797592"/>
            <a:ext cx="15386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4868866" y="3531017"/>
            <a:ext cx="8135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1461978" y="2372793"/>
            <a:ext cx="165837" cy="186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872029" y="1789814"/>
            <a:ext cx="88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AdaM</a:t>
            </a:r>
            <a:endParaRPr lang="en-GB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5826031" y="1740624"/>
            <a:ext cx="1300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IoT Device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2805462" y="2002805"/>
                <a:ext cx="440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462" y="2002805"/>
                <a:ext cx="440858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2015549" y="2808435"/>
                <a:ext cx="11691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GB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 smtClean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49" y="2808435"/>
                <a:ext cx="1169107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1961555" y="3308433"/>
                <a:ext cx="12558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GB" dirty="0" smtClean="0"/>
                  <a:t>,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 smtClean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555" y="3308433"/>
                <a:ext cx="1255881" cy="369332"/>
              </a:xfrm>
              <a:prstGeom prst="rect">
                <a:avLst/>
              </a:prstGeom>
              <a:blipFill rotWithShape="0">
                <a:blip r:embed="rId1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5033556" y="3446921"/>
                <a:ext cx="440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556" y="3446921"/>
                <a:ext cx="440858" cy="369332"/>
              </a:xfrm>
              <a:prstGeom prst="rect">
                <a:avLst/>
              </a:prstGeom>
              <a:blipFill rotWithShape="0">
                <a:blip r:embed="rId1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/>
          <p:cNvCxnSpPr/>
          <p:nvPr/>
        </p:nvCxnSpPr>
        <p:spPr>
          <a:xfrm>
            <a:off x="4867720" y="2356878"/>
            <a:ext cx="839822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108"/>
          <p:cNvSpPr/>
          <p:nvPr/>
        </p:nvSpPr>
        <p:spPr>
          <a:xfrm>
            <a:off x="3704216" y="3115646"/>
            <a:ext cx="1163504" cy="485774"/>
          </a:xfrm>
          <a:prstGeom prst="roundRect">
            <a:avLst/>
          </a:prstGeom>
          <a:solidFill>
            <a:srgbClr val="609DD6"/>
          </a:solidFill>
          <a:ln>
            <a:solidFill>
              <a:srgbClr val="60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 smtClean="0"/>
              <a:t>Adaptive</a:t>
            </a:r>
          </a:p>
          <a:p>
            <a:pPr algn="ctr"/>
            <a:r>
              <a:rPr lang="en-GB" sz="1700" dirty="0" smtClean="0"/>
              <a:t>Filtering</a:t>
            </a:r>
            <a:endParaRPr lang="en-GB" sz="1700" dirty="0"/>
          </a:p>
        </p:txBody>
      </p:sp>
      <p:cxnSp>
        <p:nvCxnSpPr>
          <p:cNvPr id="110" name="Straight Connector 109"/>
          <p:cNvCxnSpPr/>
          <p:nvPr/>
        </p:nvCxnSpPr>
        <p:spPr>
          <a:xfrm>
            <a:off x="2056874" y="3352765"/>
            <a:ext cx="16475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2056874" y="2641445"/>
            <a:ext cx="0" cy="710367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/>
          <p:cNvSpPr/>
          <p:nvPr/>
        </p:nvSpPr>
        <p:spPr>
          <a:xfrm>
            <a:off x="3290816" y="2159146"/>
            <a:ext cx="211717" cy="1442274"/>
          </a:xfrm>
          <a:prstGeom prst="roundRect">
            <a:avLst/>
          </a:prstGeom>
          <a:solidFill>
            <a:srgbClr val="609DD6"/>
          </a:solidFill>
          <a:ln>
            <a:solidFill>
              <a:srgbClr val="60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 smtClean="0"/>
              <a:t>A</a:t>
            </a:r>
          </a:p>
          <a:p>
            <a:pPr algn="ctr"/>
            <a:r>
              <a:rPr lang="en-GB" sz="1700" dirty="0" smtClean="0"/>
              <a:t>P</a:t>
            </a:r>
          </a:p>
          <a:p>
            <a:pPr algn="ctr"/>
            <a:r>
              <a:rPr lang="en-GB" sz="1700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5066210" y="1999121"/>
                <a:ext cx="440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10" y="1999121"/>
                <a:ext cx="440858" cy="369332"/>
              </a:xfrm>
              <a:prstGeom prst="rect">
                <a:avLst/>
              </a:prstGeom>
              <a:blipFill rotWithShape="0">
                <a:blip r:embed="rId1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2847943" y="1149076"/>
            <a:ext cx="31373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0070C0"/>
                </a:solidFill>
                <a:latin typeface="Bauhaus 93" charset="0"/>
                <a:ea typeface="Bauhaus 93" charset="0"/>
                <a:cs typeface="Bauhaus 93" charset="0"/>
              </a:rPr>
              <a:t>The </a:t>
            </a:r>
            <a:r>
              <a:rPr lang="en-GB" sz="2400" dirty="0" err="1">
                <a:solidFill>
                  <a:srgbClr val="0070C0"/>
                </a:solidFill>
                <a:latin typeface="Bauhaus 93" charset="0"/>
                <a:ea typeface="Bauhaus 93" charset="0"/>
                <a:cs typeface="Bauhaus 93" charset="0"/>
              </a:rPr>
              <a:t>AdaM</a:t>
            </a:r>
            <a:r>
              <a:rPr lang="en-GB" sz="2400" dirty="0">
                <a:solidFill>
                  <a:srgbClr val="0070C0"/>
                </a:solidFill>
                <a:latin typeface="Bauhaus 93" charset="0"/>
                <a:ea typeface="Bauhaus 93" charset="0"/>
                <a:cs typeface="Bauhaus 93" charset="0"/>
              </a:rPr>
              <a:t> Framework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512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96"/>
    </mc:Choice>
    <mc:Fallback xmlns="">
      <p:transition spd="slow" advTm="151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8" grpId="0" animBg="1"/>
      <p:bldP spid="89" grpId="0" animBg="1"/>
      <p:bldP spid="90" grpId="0" animBg="1"/>
      <p:bldP spid="95" grpId="0"/>
      <p:bldP spid="102" grpId="0"/>
      <p:bldP spid="104" grpId="0"/>
      <p:bldP spid="105" grpId="0"/>
      <p:bldP spid="106" grpId="0"/>
      <p:bldP spid="107" grpId="0"/>
      <p:bldP spid="109" grpId="0" animBg="1"/>
      <p:bldP spid="112" grpId="0" animBg="1"/>
      <p:bldP spid="1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00049" y="758952"/>
            <a:ext cx="8258175" cy="3566160"/>
          </a:xfrm>
        </p:spPr>
        <p:txBody>
          <a:bodyPr>
            <a:normAutofit/>
          </a:bodyPr>
          <a:lstStyle/>
          <a:p>
            <a:r>
              <a:rPr lang="en-GB" sz="7200" dirty="0" err="1" smtClean="0"/>
              <a:t>AdaM’s</a:t>
            </a:r>
            <a:r>
              <a:rPr lang="en-GB" sz="7200" dirty="0" smtClean="0"/>
              <a:t> </a:t>
            </a:r>
            <a:br>
              <a:rPr lang="en-GB" sz="7200" dirty="0" smtClean="0"/>
            </a:br>
            <a:r>
              <a:rPr lang="en-GB" sz="7200" dirty="0" smtClean="0"/>
              <a:t>Algorithms</a:t>
            </a:r>
            <a:endParaRPr lang="en-GB" sz="72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 smtClean="0"/>
              <a:t>A</a:t>
            </a:r>
            <a:r>
              <a:rPr lang="en-GB" cap="none" dirty="0" smtClean="0"/>
              <a:t>daptive</a:t>
            </a:r>
            <a:r>
              <a:rPr lang="en-GB" dirty="0" smtClean="0"/>
              <a:t> S</a:t>
            </a:r>
            <a:r>
              <a:rPr lang="en-GB" cap="none" dirty="0" smtClean="0"/>
              <a:t>ampling</a:t>
            </a:r>
            <a:r>
              <a:rPr lang="en-GB" dirty="0" smtClean="0"/>
              <a:t> &amp; F</a:t>
            </a:r>
            <a:r>
              <a:rPr lang="en-GB" cap="none" dirty="0" smtClean="0"/>
              <a:t>iltering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06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7"/>
    </mc:Choice>
    <mc:Fallback xmlns="">
      <p:transition spd="slow" advTm="5967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88774"/>
            <a:ext cx="7543800" cy="685508"/>
          </a:xfrm>
        </p:spPr>
        <p:txBody>
          <a:bodyPr/>
          <a:lstStyle/>
          <a:p>
            <a:r>
              <a:rPr lang="en-GB" b="1" dirty="0" smtClean="0"/>
              <a:t>Adaptive Sampling Algorithm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8011" y="1203158"/>
                <a:ext cx="8537606" cy="506493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200" b="1" dirty="0" smtClean="0">
                    <a:solidFill>
                      <a:srgbClr val="ED792B"/>
                    </a:solidFill>
                  </a:rPr>
                  <a:t>Step 1</a:t>
                </a:r>
                <a:r>
                  <a:rPr lang="en-GB" sz="2200" dirty="0" smtClean="0"/>
                  <a:t>: Compute the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200" dirty="0" smtClean="0"/>
                  <a:t> between the current two consecutive sample values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8011" y="1203158"/>
                <a:ext cx="8537606" cy="5064934"/>
              </a:xfrm>
              <a:blipFill rotWithShape="0">
                <a:blip r:embed="rId4"/>
                <a:stretch>
                  <a:fillRect l="-19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39703" y="2574464"/>
            <a:ext cx="6283842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200" dirty="0" smtClean="0"/>
              <a:t>Why use the distance instead of the current value?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97616" y="2048731"/>
                <a:ext cx="260143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GB" sz="200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616" y="2048731"/>
                <a:ext cx="2601435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3333" y="3173678"/>
            <a:ext cx="3810000" cy="15335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6511" y="4560135"/>
            <a:ext cx="820839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 smtClean="0"/>
              <a:t>Threshold-base techniques increase sampling rate while sample values approach a user-defined threshold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B050"/>
                </a:solidFill>
              </a:rPr>
              <a:t>Good for anomaly detection (e.g. DDoS attacks)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FF0000"/>
                </a:solidFill>
              </a:rPr>
              <a:t>But, what about events away from threshold? (e.g. low rate DDoS attacks)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04259" y="4314889"/>
            <a:ext cx="2940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[</a:t>
            </a:r>
            <a:r>
              <a:rPr lang="en-GB" sz="1400" dirty="0" err="1" smtClean="0"/>
              <a:t>Meng</a:t>
            </a:r>
            <a:r>
              <a:rPr lang="en-GB" sz="1400" dirty="0" smtClean="0"/>
              <a:t>, Trans on Computers, 2013]</a:t>
            </a:r>
            <a:endParaRPr lang="en-GB" sz="1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224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248"/>
    </mc:Choice>
    <mc:Fallback xmlns="">
      <p:transition spd="slow" advTm="58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88774"/>
            <a:ext cx="7543800" cy="685508"/>
          </a:xfrm>
        </p:spPr>
        <p:txBody>
          <a:bodyPr/>
          <a:lstStyle/>
          <a:p>
            <a:r>
              <a:rPr lang="en-GB" b="1" dirty="0" smtClean="0"/>
              <a:t>Adaptive Sampling Algorithm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8011" y="1203158"/>
                <a:ext cx="8537606" cy="506493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200" b="1" dirty="0" smtClean="0">
                    <a:solidFill>
                      <a:srgbClr val="ED792B"/>
                    </a:solidFill>
                  </a:rPr>
                  <a:t>Step 2</a:t>
                </a:r>
                <a:r>
                  <a:rPr lang="en-GB" sz="2200" dirty="0" smtClean="0"/>
                  <a:t>: Compute metric stream evolution based on a Probabilistic Exponential Weighted Moving Average (PEWMA)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 dirty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2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l-GR" sz="22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acc>
                      </m:e>
                      <m:sub>
                        <m:r>
                          <a:rPr lang="en-GB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20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l-GR" sz="2200" dirty="0"/>
                  <a:t> </a:t>
                </a:r>
                <a:r>
                  <a:rPr lang="en-US" sz="2200" dirty="0" smtClean="0"/>
                  <a:t>    </a:t>
                </a:r>
                <a:r>
                  <a:rPr lang="en-GB" sz="2200" dirty="0" smtClean="0"/>
                  <a:t>and the standard </a:t>
                </a:r>
                <a:r>
                  <a:rPr lang="en-GB" sz="2200" dirty="0"/>
                  <a:t>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2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l-GR" sz="2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GB" sz="2200" dirty="0" smtClean="0"/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dirty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l-GR" sz="20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</m:e>
                        <m:sub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l-GR" sz="20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sz="20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l-GR" sz="20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l-GR" sz="2000" i="1" dirty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GB" sz="2000" b="0" i="1" dirty="0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GB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l-GR" sz="20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l-GR" sz="200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0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000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̃"/>
                              <m:ctrlPr>
                                <a:rPr lang="en-GB" sz="2000" b="0" i="1" dirty="0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GB" sz="20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GB" sz="20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l-GR" sz="20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l-GR" sz="22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GB" sz="2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8011" y="1203158"/>
                <a:ext cx="8537606" cy="5064934"/>
              </a:xfrm>
              <a:blipFill rotWithShape="0">
                <a:blip r:embed="rId4"/>
                <a:stretch>
                  <a:fillRect l="-19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97793" y="3316655"/>
            <a:ext cx="5837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Looks like an exponential moving average, right?</a:t>
            </a:r>
            <a:endParaRPr lang="en-GB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06818" y="3780338"/>
                <a:ext cx="4911758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GB" sz="2200" dirty="0" smtClean="0"/>
                  <a:t>But weighting is </a:t>
                </a:r>
                <a:r>
                  <a:rPr lang="en-GB" sz="2200" b="1" dirty="0" smtClean="0"/>
                  <a:t>probabilistically</a:t>
                </a:r>
                <a:r>
                  <a:rPr lang="en-GB" sz="2200" dirty="0" smtClean="0"/>
                  <a:t> applied!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2200" b="0" i="1" dirty="0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GB" sz="22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GB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200" i="1" dirty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l-GR" sz="2200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l-GR" sz="22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l-GR" sz="2200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GB" sz="22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200" dirty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GB" sz="22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818" y="3780338"/>
                <a:ext cx="4911758" cy="1107996"/>
              </a:xfrm>
              <a:prstGeom prst="rect">
                <a:avLst/>
              </a:prstGeom>
              <a:blipFill rotWithShape="0">
                <a:blip r:embed="rId5"/>
                <a:stretch>
                  <a:fillRect l="-1365" r="-1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6669" y="4904428"/>
            <a:ext cx="3209524" cy="14380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41415" y="5072439"/>
            <a:ext cx="269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ED792B"/>
                </a:solidFill>
              </a:rPr>
              <a:t>Moving standard deviation with only previous value knowledge</a:t>
            </a:r>
            <a:endParaRPr lang="en-GB" dirty="0">
              <a:solidFill>
                <a:srgbClr val="ED792B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342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695"/>
    </mc:Choice>
    <mc:Fallback xmlns="">
      <p:transition spd="slow" advTm="66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74457"/>
            <a:ext cx="7543800" cy="840357"/>
          </a:xfrm>
        </p:spPr>
        <p:txBody>
          <a:bodyPr/>
          <a:lstStyle/>
          <a:p>
            <a:r>
              <a:rPr lang="en-GB" b="1" dirty="0" smtClean="0"/>
              <a:t>Why </a:t>
            </a:r>
            <a:r>
              <a:rPr lang="en-GB" b="1" dirty="0"/>
              <a:t>u</a:t>
            </a:r>
            <a:r>
              <a:rPr lang="en-GB" b="1" dirty="0" smtClean="0"/>
              <a:t>se a Probabilistic EWMA?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92" y="4332200"/>
            <a:ext cx="5964598" cy="1913750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3500" dirty="0" smtClean="0"/>
              <a:t>Simple EWMA is volatile to abrupt transient changes</a:t>
            </a:r>
          </a:p>
          <a:p>
            <a:pPr lvl="1">
              <a:lnSpc>
                <a:spcPct val="150000"/>
              </a:lnSpc>
            </a:pPr>
            <a:r>
              <a:rPr lang="en-GB" sz="2900" dirty="0" smtClean="0"/>
              <a:t>Slow to acknowledge spike after “stable” periods</a:t>
            </a:r>
          </a:p>
          <a:p>
            <a:pPr lvl="1">
              <a:lnSpc>
                <a:spcPct val="150000"/>
              </a:lnSpc>
            </a:pPr>
            <a:r>
              <a:rPr lang="en-GB" sz="2900" dirty="0" smtClean="0"/>
              <a:t>If “stable” phases follow sudden spikes, then subsequent values are overestimated</a:t>
            </a:r>
            <a:endParaRPr lang="en-GB" sz="29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05" y="1513134"/>
            <a:ext cx="7178903" cy="2664688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0800000">
            <a:off x="3879984" y="3338423"/>
            <a:ext cx="284672" cy="335186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own Arrow 8"/>
          <p:cNvSpPr/>
          <p:nvPr/>
        </p:nvSpPr>
        <p:spPr>
          <a:xfrm rot="10800000">
            <a:off x="7163415" y="3338423"/>
            <a:ext cx="284672" cy="330878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own Arrow 9"/>
          <p:cNvSpPr/>
          <p:nvPr/>
        </p:nvSpPr>
        <p:spPr>
          <a:xfrm rot="10800000">
            <a:off x="4510929" y="3338423"/>
            <a:ext cx="284672" cy="335188"/>
          </a:xfrm>
          <a:prstGeom prst="downArrow">
            <a:avLst/>
          </a:prstGeom>
          <a:solidFill>
            <a:srgbClr val="ED7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own Arrow 10"/>
          <p:cNvSpPr/>
          <p:nvPr/>
        </p:nvSpPr>
        <p:spPr>
          <a:xfrm rot="10800000">
            <a:off x="7593256" y="3338423"/>
            <a:ext cx="284672" cy="330878"/>
          </a:xfrm>
          <a:prstGeom prst="downArrow">
            <a:avLst/>
          </a:prstGeom>
          <a:solidFill>
            <a:srgbClr val="ED7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136090" y="4782702"/>
            <a:ext cx="2823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dirty="0" smtClean="0"/>
              <a:t>Sounds a lot like </a:t>
            </a:r>
            <a:r>
              <a:rPr lang="en-GB" sz="2000" dirty="0"/>
              <a:t>a</a:t>
            </a:r>
            <a:r>
              <a:rPr lang="en-GB" sz="2000" dirty="0" smtClean="0"/>
              <a:t> job for a Gaussian distribution!</a:t>
            </a:r>
            <a:endParaRPr lang="en-GB" sz="2000" dirty="0"/>
          </a:p>
        </p:txBody>
      </p:sp>
      <p:sp>
        <p:nvSpPr>
          <p:cNvPr id="13" name="Right Brace 12"/>
          <p:cNvSpPr/>
          <p:nvPr/>
        </p:nvSpPr>
        <p:spPr>
          <a:xfrm>
            <a:off x="5983065" y="4801752"/>
            <a:ext cx="261250" cy="1084698"/>
          </a:xfrm>
          <a:prstGeom prst="rightBrace">
            <a:avLst/>
          </a:prstGeom>
          <a:ln w="19050">
            <a:solidFill>
              <a:srgbClr val="609D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612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35"/>
    </mc:Choice>
    <mc:Fallback xmlns="">
      <p:transition spd="slow" advTm="48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88774"/>
            <a:ext cx="7543800" cy="685508"/>
          </a:xfrm>
        </p:spPr>
        <p:txBody>
          <a:bodyPr/>
          <a:lstStyle/>
          <a:p>
            <a:r>
              <a:rPr lang="en-GB" b="1" dirty="0" smtClean="0"/>
              <a:t>Adaptive Sampling Algorithm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2100" y="1203158"/>
                <a:ext cx="8733706" cy="506493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200" b="1" dirty="0" smtClean="0">
                    <a:solidFill>
                      <a:srgbClr val="ED792B"/>
                    </a:solidFill>
                  </a:rPr>
                  <a:t>Step 3</a:t>
                </a:r>
                <a:r>
                  <a:rPr lang="en-GB" sz="2200" dirty="0" smtClean="0"/>
                  <a:t>: Compute actual standard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2200" dirty="0" smtClean="0"/>
              </a:p>
              <a:p>
                <a:pPr>
                  <a:lnSpc>
                    <a:spcPct val="150000"/>
                  </a:lnSpc>
                </a:pPr>
                <a:r>
                  <a:rPr lang="en-GB" sz="2200" b="1" dirty="0" smtClean="0">
                    <a:solidFill>
                      <a:srgbClr val="ED792B"/>
                    </a:solidFill>
                  </a:rPr>
                  <a:t>Step 4</a:t>
                </a:r>
                <a:r>
                  <a:rPr lang="en-GB" sz="2200" dirty="0" smtClean="0"/>
                  <a:t>: Compute the current </a:t>
                </a:r>
                <a:r>
                  <a:rPr lang="en-GB" sz="2200" b="1" dirty="0" smtClean="0"/>
                  <a:t>confidence</a:t>
                </a:r>
                <a:r>
                  <a:rPr lang="en-GB" sz="2200" dirty="0" smtClean="0"/>
                  <a:t> </a:t>
                </a:r>
                <a14:m>
                  <m:oMath xmlns:m="http://schemas.openxmlformats.org/officeDocument/2006/math">
                    <m:r>
                      <a:rPr lang="en-GB" sz="22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≤1)</m:t>
                    </m:r>
                  </m:oMath>
                </a14:m>
                <a:r>
                  <a:rPr lang="en-GB" sz="2200" dirty="0" smtClean="0"/>
                  <a:t> of our approach based on the actual and estimated standard deviation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90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19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00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GB" sz="1900" b="0" i="1" dirty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900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900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1900" b="0" i="1" dirty="0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l-GR" sz="1900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9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9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l-GR" sz="1900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l-GR" sz="1900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19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900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lang="el-GR" sz="1900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l-GR" sz="1900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19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l-GR" sz="19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GB" sz="20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GB" sz="100" dirty="0"/>
              </a:p>
              <a:p>
                <a:pPr>
                  <a:lnSpc>
                    <a:spcPct val="150000"/>
                  </a:lnSpc>
                </a:pPr>
                <a:r>
                  <a:rPr lang="en-GB" sz="2200" b="1" dirty="0">
                    <a:solidFill>
                      <a:srgbClr val="ED792B"/>
                    </a:solidFill>
                  </a:rPr>
                  <a:t>Step </a:t>
                </a:r>
                <a:r>
                  <a:rPr lang="en-GB" sz="2200" b="1" dirty="0" smtClean="0">
                    <a:solidFill>
                      <a:srgbClr val="ED792B"/>
                    </a:solidFill>
                  </a:rPr>
                  <a:t>5</a:t>
                </a:r>
                <a:r>
                  <a:rPr lang="en-GB" sz="2200" dirty="0" smtClean="0"/>
                  <a:t>: Compute sampling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GB" sz="2200" dirty="0" smtClean="0"/>
                  <a:t> based on the current confidence and the user-defined imprecision </a:t>
                </a:r>
                <a:r>
                  <a:rPr lang="el-GR" sz="2200" dirty="0" smtClean="0"/>
                  <a:t>γ (</a:t>
                </a:r>
                <a:r>
                  <a:rPr lang="en-US" sz="2200" dirty="0" smtClean="0"/>
                  <a:t>e.g. 10% tolerance to errors</a:t>
                </a:r>
                <a:r>
                  <a:rPr lang="el-GR" sz="2200" dirty="0" smtClean="0"/>
                  <a:t>)</a:t>
                </a:r>
                <a:endParaRPr lang="en-GB" sz="22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GB" sz="2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100" y="1203158"/>
                <a:ext cx="8733706" cy="5064934"/>
              </a:xfrm>
              <a:blipFill rotWithShape="0">
                <a:blip r:embed="rId4"/>
                <a:stretch>
                  <a:fillRect l="-1884" r="-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551144" y="3526567"/>
                <a:ext cx="6087432" cy="96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GB" sz="1900" i="1" dirty="0" smtClean="0"/>
                  <a:t>… the more “confident” the algorithm is, the larger the outputted sampling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9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19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1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9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GB" sz="1900" i="1" dirty="0" smtClean="0"/>
                  <a:t> can be…</a:t>
                </a:r>
                <a:endParaRPr lang="en-GB" sz="1900" i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4" y="3526567"/>
                <a:ext cx="6087432" cy="969496"/>
              </a:xfrm>
              <a:prstGeom prst="rect">
                <a:avLst/>
              </a:prstGeom>
              <a:blipFill rotWithShape="0">
                <a:blip r:embed="rId5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356" y="5368393"/>
            <a:ext cx="3705225" cy="723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5268" y="5897032"/>
            <a:ext cx="66799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b="1" dirty="0" smtClean="0">
                <a:solidFill>
                  <a:srgbClr val="ED792B"/>
                </a:solidFill>
              </a:rPr>
              <a:t>O(1) complexity as all steps only use their previous values!</a:t>
            </a:r>
            <a:endParaRPr lang="en-GB" sz="2000" b="1" dirty="0">
              <a:solidFill>
                <a:srgbClr val="ED792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7552606" y="5497575"/>
            <a:ext cx="1473200" cy="948135"/>
          </a:xfrm>
          <a:prstGeom prst="wedgeRoundRectCallout">
            <a:avLst>
              <a:gd name="adj1" fmla="val -274280"/>
              <a:gd name="adj2" fmla="val -17181"/>
              <a:gd name="adj3" fmla="val 16667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00" b="1" dirty="0" smtClean="0">
                <a:solidFill>
                  <a:srgbClr val="0070C0"/>
                </a:solidFill>
              </a:rPr>
              <a:t>λ </a:t>
            </a:r>
            <a:r>
              <a:rPr lang="en-US" sz="1400" b="1" dirty="0" smtClean="0">
                <a:solidFill>
                  <a:srgbClr val="0070C0"/>
                </a:solidFill>
              </a:rPr>
              <a:t>is an aggressiveness multiplier (default </a:t>
            </a:r>
            <a:r>
              <a:rPr lang="el-GR" sz="1400" b="1" dirty="0" smtClean="0">
                <a:solidFill>
                  <a:srgbClr val="0070C0"/>
                </a:solidFill>
              </a:rPr>
              <a:t>λ=1</a:t>
            </a:r>
            <a:r>
              <a:rPr lang="en-US" sz="1400" b="1" dirty="0" smtClean="0">
                <a:solidFill>
                  <a:srgbClr val="0070C0"/>
                </a:solidFill>
              </a:rPr>
              <a:t>)</a:t>
            </a:r>
            <a:endParaRPr lang="en-US" sz="1400" b="1" dirty="0">
              <a:solidFill>
                <a:srgbClr val="0070C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047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4"/>
    </mc:Choice>
    <mc:Fallback xmlns="">
      <p:transition spd="slow" advTm="1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 is based on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114" y="1562100"/>
            <a:ext cx="8299048" cy="472524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1600" b="1" dirty="0" smtClean="0">
              <a:hlinkClick r:id="rId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 smtClean="0">
                <a:hlinkClick r:id="rId2"/>
              </a:rPr>
              <a:t>AdaM</a:t>
            </a:r>
            <a:r>
              <a:rPr lang="en-US" sz="1600" b="1" dirty="0">
                <a:hlinkClick r:id="rId2"/>
              </a:rPr>
              <a:t>: an Adaptive Monitoring Framework for Sampling and Filtering on IoT </a:t>
            </a:r>
            <a:r>
              <a:rPr lang="en-US" sz="1600" b="1" dirty="0" smtClean="0">
                <a:hlinkClick r:id="rId2"/>
              </a:rPr>
              <a:t>Devices</a:t>
            </a:r>
            <a:r>
              <a:rPr lang="en-US" sz="1600" dirty="0" smtClean="0"/>
              <a:t>, </a:t>
            </a:r>
            <a:r>
              <a:rPr lang="en-US" sz="1600" b="1" dirty="0"/>
              <a:t>D. </a:t>
            </a:r>
            <a:r>
              <a:rPr lang="en-US" sz="1600" b="1" dirty="0" err="1"/>
              <a:t>Trihinas</a:t>
            </a:r>
            <a:r>
              <a:rPr lang="en-US" sz="1600" b="1" dirty="0"/>
              <a:t> </a:t>
            </a:r>
            <a:r>
              <a:rPr lang="en-US" sz="1600" dirty="0"/>
              <a:t>and G. </a:t>
            </a:r>
            <a:r>
              <a:rPr lang="en-US" sz="1600" dirty="0" err="1"/>
              <a:t>Pallis</a:t>
            </a:r>
            <a:r>
              <a:rPr lang="en-US" sz="1600" dirty="0"/>
              <a:t> and M. D. </a:t>
            </a:r>
            <a:r>
              <a:rPr lang="en-US" sz="1600" dirty="0" err="1"/>
              <a:t>Dikaiakos</a:t>
            </a:r>
            <a:r>
              <a:rPr lang="en-US" sz="1600" dirty="0"/>
              <a:t>, </a:t>
            </a:r>
            <a:r>
              <a:rPr lang="en-US" sz="1600" b="1" dirty="0" smtClean="0"/>
              <a:t>2015 </a:t>
            </a:r>
            <a:r>
              <a:rPr lang="en-US" sz="1600" b="1" dirty="0"/>
              <a:t>IEEE International Conference on Big </a:t>
            </a:r>
            <a:r>
              <a:rPr lang="en-US" sz="1600" b="1" dirty="0" smtClean="0"/>
              <a:t>Data</a:t>
            </a:r>
            <a:r>
              <a:rPr lang="en-US" sz="1600" dirty="0"/>
              <a:t> (</a:t>
            </a:r>
            <a:r>
              <a:rPr lang="en-US" sz="1600" b="1" dirty="0"/>
              <a:t>IEEE </a:t>
            </a:r>
            <a:r>
              <a:rPr lang="en-US" sz="1600" b="1" dirty="0" err="1"/>
              <a:t>BigData</a:t>
            </a:r>
            <a:r>
              <a:rPr lang="en-US" sz="1600" b="1" dirty="0"/>
              <a:t> 2015</a:t>
            </a:r>
            <a:r>
              <a:rPr lang="en-US" sz="1600" dirty="0"/>
              <a:t>), Santa Clara, CA, USA Pages: 717–726, 2015</a:t>
            </a:r>
            <a:r>
              <a:rPr lang="en-US" sz="1600" dirty="0" smtClean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6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 smtClean="0">
                <a:hlinkClick r:id="rId3"/>
              </a:rPr>
              <a:t>Low-Cost Adaptive Monitoring Techniques for the Internet of Things</a:t>
            </a:r>
            <a:r>
              <a:rPr lang="en-US" sz="1600" dirty="0" smtClean="0"/>
              <a:t>, </a:t>
            </a:r>
            <a:r>
              <a:rPr lang="en-US" sz="1600" b="1" dirty="0"/>
              <a:t>D. </a:t>
            </a:r>
            <a:r>
              <a:rPr lang="en-US" sz="1600" b="1" dirty="0" err="1"/>
              <a:t>Trihinas</a:t>
            </a:r>
            <a:r>
              <a:rPr lang="en-US" sz="1600" b="1" dirty="0"/>
              <a:t> </a:t>
            </a:r>
            <a:r>
              <a:rPr lang="en-US" sz="1600" dirty="0"/>
              <a:t>and G. </a:t>
            </a:r>
            <a:r>
              <a:rPr lang="en-US" sz="1600" dirty="0" err="1"/>
              <a:t>Pallis</a:t>
            </a:r>
            <a:r>
              <a:rPr lang="en-US" sz="1600" dirty="0"/>
              <a:t> and M. D. </a:t>
            </a:r>
            <a:r>
              <a:rPr lang="en-US" sz="1600" dirty="0" err="1"/>
              <a:t>Dikaiakos</a:t>
            </a:r>
            <a:r>
              <a:rPr lang="en-US" sz="1600" dirty="0"/>
              <a:t>, </a:t>
            </a:r>
            <a:r>
              <a:rPr lang="en-US" sz="1600" b="1" dirty="0" smtClean="0"/>
              <a:t>Transactions on Big Data</a:t>
            </a:r>
            <a:r>
              <a:rPr lang="en-US" sz="1600" dirty="0" smtClean="0"/>
              <a:t>,</a:t>
            </a:r>
            <a:r>
              <a:rPr lang="en-US" sz="1600" dirty="0"/>
              <a:t> </a:t>
            </a:r>
            <a:r>
              <a:rPr lang="en-US" sz="1600" dirty="0" smtClean="0"/>
              <a:t>2016, (In Review).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600" dirty="0"/>
          </a:p>
          <a:p>
            <a:pPr marL="0" indent="0">
              <a:lnSpc>
                <a:spcPct val="150000"/>
              </a:lnSpc>
              <a:buNone/>
            </a:pP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28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23"/>
    </mc:Choice>
    <mc:Fallback xmlns="">
      <p:transition spd="slow" advTm="1542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88774"/>
            <a:ext cx="7543800" cy="685508"/>
          </a:xfrm>
        </p:spPr>
        <p:txBody>
          <a:bodyPr/>
          <a:lstStyle/>
          <a:p>
            <a:r>
              <a:rPr lang="en-GB" b="1" dirty="0" smtClean="0"/>
              <a:t>Adaptive Filtering Algorithm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361660"/>
                <a:ext cx="8674100" cy="5098126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200" b="1" dirty="0" smtClean="0">
                    <a:solidFill>
                      <a:srgbClr val="ED792B"/>
                    </a:solidFill>
                  </a:rPr>
                  <a:t>Step 1</a:t>
                </a:r>
                <a:r>
                  <a:rPr lang="en-GB" sz="2200" dirty="0" smtClean="0"/>
                  <a:t>: Compute the current variability of the metric stream using a moving </a:t>
                </a:r>
                <a:r>
                  <a:rPr lang="en-GB" sz="2200" dirty="0" err="1" smtClean="0"/>
                  <a:t>Fano</a:t>
                </a:r>
                <a:r>
                  <a:rPr lang="en-GB" sz="2200" dirty="0" smtClean="0"/>
                  <a:t>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200" dirty="0" smtClean="0"/>
                  <a:t> based on exponentially weighted average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l-GR" sz="2200" dirty="0" smtClean="0"/>
                  <a:t> </a:t>
                </a:r>
                <a:r>
                  <a:rPr lang="en-GB" sz="2200" dirty="0" smtClean="0"/>
                  <a:t>and standard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200" dirty="0" smtClean="0"/>
                  <a:t> already computed from adaptive sampling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9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9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900" b="0" i="1" smtClean="0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sz="19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l-GR" sz="19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19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sz="1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l-GR" sz="19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l-GR" sz="19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19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900" b="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GB" sz="19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GB" sz="19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GB" sz="1900" b="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GB" sz="15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±</m:t>
                      </m:r>
                      <m:r>
                        <a:rPr lang="en-US" sz="2000" i="1">
                          <a:latin typeface="Cambria Math" charset="0"/>
                        </a:rPr>
                        <m:t>0.01</m:t>
                      </m:r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1900" b="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GB" sz="2200" dirty="0" smtClean="0">
                    <a:solidFill>
                      <a:srgbClr val="FF0000"/>
                    </a:solidFill>
                  </a:rPr>
                  <a:t>Even for a 1% adjustment critical values can be filtered out in </a:t>
                </a:r>
                <a:r>
                  <a:rPr lang="en-GB" sz="2200" dirty="0" err="1" smtClean="0">
                    <a:solidFill>
                      <a:srgbClr val="FF0000"/>
                    </a:solidFill>
                  </a:rPr>
                  <a:t>biosignal</a:t>
                </a:r>
                <a:r>
                  <a:rPr lang="en-GB" sz="2200" dirty="0" smtClean="0">
                    <a:solidFill>
                      <a:srgbClr val="FF0000"/>
                    </a:solidFill>
                  </a:rPr>
                  <a:t> monitoring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GB" sz="500" b="1" dirty="0" smtClean="0">
                  <a:solidFill>
                    <a:srgbClr val="ED792B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GB" sz="500" b="1" dirty="0">
                  <a:solidFill>
                    <a:srgbClr val="ED792B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GB" sz="500" b="1" dirty="0" smtClean="0">
                  <a:solidFill>
                    <a:srgbClr val="ED792B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GB" sz="500" b="1" dirty="0">
                  <a:solidFill>
                    <a:srgbClr val="ED792B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GB" sz="500" b="1" dirty="0" smtClean="0">
                  <a:solidFill>
                    <a:srgbClr val="ED792B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GB" sz="300" b="1" dirty="0" smtClean="0">
                  <a:solidFill>
                    <a:srgbClr val="ED792B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361660"/>
                <a:ext cx="8674100" cy="5098126"/>
              </a:xfrm>
              <a:blipFill rotWithShape="0">
                <a:blip r:embed="rId4"/>
                <a:stretch>
                  <a:fillRect l="-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49799" y="3596827"/>
                <a:ext cx="6085442" cy="96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GB" sz="1900" i="1" dirty="0" smtClean="0"/>
                  <a:t>…a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9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19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1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900" i="1" dirty="0" smtClean="0"/>
                  <a:t> (due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9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l-GR" sz="19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900" i="1" dirty="0" smtClean="0"/>
                  <a:t>)</a:t>
                </a:r>
                <a:r>
                  <a:rPr lang="el-GR" sz="1900" i="1" dirty="0" smtClean="0"/>
                  <a:t> </a:t>
                </a:r>
                <a:r>
                  <a:rPr lang="en-GB" sz="1900" i="1" dirty="0" smtClean="0"/>
                  <a:t>indicates a currently in-dispersed data stream which means low variability in the metric stream…</a:t>
                </a:r>
                <a:endParaRPr lang="en-GB" sz="1900" i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799" y="3596827"/>
                <a:ext cx="6085442" cy="969496"/>
              </a:xfrm>
              <a:prstGeom prst="rect">
                <a:avLst/>
              </a:prstGeom>
              <a:blipFill rotWithShape="0">
                <a:blip r:embed="rId5"/>
                <a:stretch>
                  <a:fillRect l="-100" r="-801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15910" y="4579802"/>
            <a:ext cx="81581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200" dirty="0" smtClean="0"/>
              <a:t>Why use variability and not follow a stepwise approach?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978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80"/>
    </mc:Choice>
    <mc:Fallback xmlns="">
      <p:transition spd="slow" advTm="55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88774"/>
            <a:ext cx="7543800" cy="685508"/>
          </a:xfrm>
        </p:spPr>
        <p:txBody>
          <a:bodyPr/>
          <a:lstStyle/>
          <a:p>
            <a:r>
              <a:rPr lang="en-GB" b="1" dirty="0" smtClean="0"/>
              <a:t>Adaptive Filtering Algorithm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8300" y="1361660"/>
                <a:ext cx="8448441" cy="490643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200" b="1" dirty="0" smtClean="0">
                    <a:solidFill>
                      <a:srgbClr val="ED792B"/>
                    </a:solidFill>
                  </a:rPr>
                  <a:t>Step 2</a:t>
                </a:r>
                <a:r>
                  <a:rPr lang="en-GB" sz="2200" dirty="0" smtClean="0">
                    <a:solidFill>
                      <a:schemeClr val="tx1"/>
                    </a:solidFill>
                  </a:rPr>
                  <a:t>: Compute the new filter range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GB" sz="2200" dirty="0" smtClean="0">
                    <a:solidFill>
                      <a:schemeClr val="tx1"/>
                    </a:solidFill>
                  </a:rPr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200" dirty="0">
                    <a:solidFill>
                      <a:schemeClr val="tx1"/>
                    </a:solidFill>
                  </a:rPr>
                  <a:t> </a:t>
                </a:r>
                <a:r>
                  <a:rPr lang="en-GB" sz="2200" dirty="0" smtClean="0">
                    <a:solidFill>
                      <a:schemeClr val="tx1"/>
                    </a:solidFill>
                  </a:rPr>
                  <a:t> and the user-defined imprecision </a:t>
                </a:r>
                <a14:m>
                  <m:oMath xmlns:m="http://schemas.openxmlformats.org/officeDocument/2006/math">
                    <m:r>
                      <a:rPr lang="el-GR" sz="2200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GB" sz="22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GB" sz="2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300" y="1361660"/>
                <a:ext cx="8448441" cy="4906431"/>
              </a:xfrm>
              <a:blipFill rotWithShape="0">
                <a:blip r:embed="rId4"/>
                <a:stretch>
                  <a:fillRect l="-1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209" y="2711050"/>
            <a:ext cx="2686050" cy="5905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5267" y="5421129"/>
            <a:ext cx="66799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b="1" dirty="0" smtClean="0">
                <a:solidFill>
                  <a:srgbClr val="ED792B"/>
                </a:solidFill>
              </a:rPr>
              <a:t>O(1) complexity as all steps only use their previous values!</a:t>
            </a:r>
            <a:endParaRPr lang="en-GB" sz="2000" b="1" dirty="0">
              <a:solidFill>
                <a:srgbClr val="ED792B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518279" y="4506134"/>
            <a:ext cx="48126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034049" y="4705784"/>
                <a:ext cx="3621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049" y="4705784"/>
                <a:ext cx="362150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278723" y="4579842"/>
                <a:ext cx="53206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723" y="4579842"/>
                <a:ext cx="532069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5190016" y="4580676"/>
            <a:ext cx="48126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Connector 15"/>
          <p:cNvCxnSpPr>
            <a:stCxn id="12" idx="0"/>
            <a:endCxn id="15" idx="2"/>
          </p:cNvCxnSpPr>
          <p:nvPr/>
        </p:nvCxnSpPr>
        <p:spPr>
          <a:xfrm flipH="1">
            <a:off x="5190016" y="4506134"/>
            <a:ext cx="352326" cy="9740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5449370" y="4428425"/>
            <a:ext cx="180897" cy="224896"/>
            <a:chOff x="6760845" y="5523257"/>
            <a:chExt cx="178049" cy="316170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6852177" y="5523594"/>
              <a:ext cx="0" cy="31583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760845" y="5523257"/>
              <a:ext cx="17577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763117" y="5832609"/>
              <a:ext cx="17577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111220" y="4501327"/>
            <a:ext cx="182649" cy="179690"/>
            <a:chOff x="6763117" y="5659737"/>
            <a:chExt cx="182649" cy="17969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6852177" y="5664559"/>
              <a:ext cx="0" cy="17486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769989" y="5659737"/>
              <a:ext cx="17577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6763117" y="5832609"/>
              <a:ext cx="17577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253607" y="4078109"/>
                <a:ext cx="5638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607" y="4078109"/>
                <a:ext cx="563808" cy="307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/>
          <p:cNvSpPr/>
          <p:nvPr/>
        </p:nvSpPr>
        <p:spPr>
          <a:xfrm>
            <a:off x="5824210" y="4545192"/>
            <a:ext cx="48126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7" name="Group 26"/>
          <p:cNvGrpSpPr/>
          <p:nvPr/>
        </p:nvGrpSpPr>
        <p:grpSpPr>
          <a:xfrm>
            <a:off x="5768929" y="4356587"/>
            <a:ext cx="166749" cy="377490"/>
            <a:chOff x="6760845" y="5523257"/>
            <a:chExt cx="178049" cy="316170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6852177" y="5523594"/>
              <a:ext cx="0" cy="31583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6760845" y="5523257"/>
              <a:ext cx="17577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6763117" y="5832609"/>
              <a:ext cx="17577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Oval 30"/>
          <p:cNvSpPr/>
          <p:nvPr/>
        </p:nvSpPr>
        <p:spPr>
          <a:xfrm>
            <a:off x="6082937" y="4645284"/>
            <a:ext cx="48126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5660103" y="4726327"/>
                <a:ext cx="53206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103" y="4726327"/>
                <a:ext cx="532069" cy="30777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/>
          <p:cNvCxnSpPr>
            <a:stCxn id="26" idx="6"/>
            <a:endCxn id="12" idx="2"/>
          </p:cNvCxnSpPr>
          <p:nvPr/>
        </p:nvCxnSpPr>
        <p:spPr>
          <a:xfrm flipH="1" flipV="1">
            <a:off x="5518279" y="4528994"/>
            <a:ext cx="354057" cy="3905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31" idx="5"/>
            <a:endCxn id="26" idx="6"/>
          </p:cNvCxnSpPr>
          <p:nvPr/>
        </p:nvCxnSpPr>
        <p:spPr>
          <a:xfrm flipH="1" flipV="1">
            <a:off x="5872336" y="4568052"/>
            <a:ext cx="251679" cy="11625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080076" y="4364399"/>
                <a:ext cx="9421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𝐹𝑖𝑙𝑡𝑒𝑟𝑒𝑑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076" y="4364399"/>
                <a:ext cx="942181" cy="523220"/>
              </a:xfrm>
              <a:prstGeom prst="rect">
                <a:avLst/>
              </a:prstGeom>
              <a:blipFill rotWithShape="0">
                <a:blip r:embed="rId10"/>
                <a:stretch>
                  <a:fillRect t="-48837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5628363" y="3979101"/>
                <a:ext cx="56380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363" y="3979101"/>
                <a:ext cx="563809" cy="30777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980078" y="4204439"/>
                <a:ext cx="3938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78" y="4204439"/>
                <a:ext cx="393889" cy="30777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5040081" y="3458611"/>
                <a:ext cx="67454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l-GR" sz="1400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81" y="3458611"/>
                <a:ext cx="674544" cy="30777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3028342" y="3881257"/>
            <a:ext cx="48126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8" name="Group 47"/>
          <p:cNvGrpSpPr/>
          <p:nvPr/>
        </p:nvGrpSpPr>
        <p:grpSpPr>
          <a:xfrm>
            <a:off x="2950680" y="3826588"/>
            <a:ext cx="178049" cy="179690"/>
            <a:chOff x="6760845" y="5659737"/>
            <a:chExt cx="178049" cy="179690"/>
          </a:xfrm>
        </p:grpSpPr>
        <p:cxnSp>
          <p:nvCxnSpPr>
            <p:cNvPr id="49" name="Straight Arrow Connector 48"/>
            <p:cNvCxnSpPr/>
            <p:nvPr/>
          </p:nvCxnSpPr>
          <p:spPr>
            <a:xfrm>
              <a:off x="6852177" y="5664559"/>
              <a:ext cx="0" cy="17486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6760845" y="5659737"/>
              <a:ext cx="17577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6763117" y="5832609"/>
              <a:ext cx="17577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1866941" y="3458611"/>
                <a:ext cx="67454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400" b="0" i="1" smtClean="0">
                          <a:latin typeface="Cambria Math" charset="0"/>
                        </a:rPr>
                        <m:t>&gt;</m:t>
                      </m:r>
                      <m:r>
                        <a:rPr lang="el-GR" sz="1400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941" y="3458611"/>
                <a:ext cx="674544" cy="30777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/>
          <p:cNvSpPr/>
          <p:nvPr/>
        </p:nvSpPr>
        <p:spPr>
          <a:xfrm>
            <a:off x="1975791" y="4641652"/>
            <a:ext cx="48126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6" name="Group 65"/>
          <p:cNvGrpSpPr/>
          <p:nvPr/>
        </p:nvGrpSpPr>
        <p:grpSpPr>
          <a:xfrm>
            <a:off x="1898129" y="4586983"/>
            <a:ext cx="178049" cy="179690"/>
            <a:chOff x="6760845" y="5659737"/>
            <a:chExt cx="178049" cy="179690"/>
          </a:xfrm>
        </p:grpSpPr>
        <p:cxnSp>
          <p:nvCxnSpPr>
            <p:cNvPr id="67" name="Straight Arrow Connector 66"/>
            <p:cNvCxnSpPr/>
            <p:nvPr/>
          </p:nvCxnSpPr>
          <p:spPr>
            <a:xfrm>
              <a:off x="6852177" y="5664559"/>
              <a:ext cx="0" cy="17486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6760845" y="5659737"/>
              <a:ext cx="17577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6763117" y="5832609"/>
              <a:ext cx="17577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Oval 69"/>
          <p:cNvSpPr/>
          <p:nvPr/>
        </p:nvSpPr>
        <p:spPr>
          <a:xfrm>
            <a:off x="2399222" y="4086332"/>
            <a:ext cx="48126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1" name="Group 70"/>
          <p:cNvGrpSpPr/>
          <p:nvPr/>
        </p:nvGrpSpPr>
        <p:grpSpPr>
          <a:xfrm>
            <a:off x="2321560" y="4031663"/>
            <a:ext cx="178049" cy="179690"/>
            <a:chOff x="6760845" y="5659737"/>
            <a:chExt cx="178049" cy="179690"/>
          </a:xfrm>
        </p:grpSpPr>
        <p:cxnSp>
          <p:nvCxnSpPr>
            <p:cNvPr id="72" name="Straight Arrow Connector 71"/>
            <p:cNvCxnSpPr/>
            <p:nvPr/>
          </p:nvCxnSpPr>
          <p:spPr>
            <a:xfrm>
              <a:off x="6852177" y="5664559"/>
              <a:ext cx="0" cy="17486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6760845" y="5659737"/>
              <a:ext cx="17577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6763117" y="5832609"/>
              <a:ext cx="17577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Oval 74"/>
          <p:cNvSpPr/>
          <p:nvPr/>
        </p:nvSpPr>
        <p:spPr>
          <a:xfrm>
            <a:off x="2754703" y="4811456"/>
            <a:ext cx="48126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6" name="Group 75"/>
          <p:cNvGrpSpPr/>
          <p:nvPr/>
        </p:nvGrpSpPr>
        <p:grpSpPr>
          <a:xfrm>
            <a:off x="2677041" y="4756787"/>
            <a:ext cx="178049" cy="179690"/>
            <a:chOff x="6760845" y="5659737"/>
            <a:chExt cx="178049" cy="179690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6852177" y="5664559"/>
              <a:ext cx="0" cy="17486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6760845" y="5659737"/>
              <a:ext cx="17577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6763117" y="5832609"/>
              <a:ext cx="17577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/>
          <p:cNvSpPr/>
          <p:nvPr/>
        </p:nvSpPr>
        <p:spPr>
          <a:xfrm>
            <a:off x="3372102" y="4591219"/>
            <a:ext cx="48126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1" name="Group 80"/>
          <p:cNvGrpSpPr/>
          <p:nvPr/>
        </p:nvGrpSpPr>
        <p:grpSpPr>
          <a:xfrm>
            <a:off x="3294440" y="4536550"/>
            <a:ext cx="178049" cy="179690"/>
            <a:chOff x="6760845" y="5659737"/>
            <a:chExt cx="178049" cy="179690"/>
          </a:xfrm>
        </p:grpSpPr>
        <p:cxnSp>
          <p:nvCxnSpPr>
            <p:cNvPr id="82" name="Straight Arrow Connector 81"/>
            <p:cNvCxnSpPr/>
            <p:nvPr/>
          </p:nvCxnSpPr>
          <p:spPr>
            <a:xfrm>
              <a:off x="6852177" y="5664559"/>
              <a:ext cx="0" cy="17486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6760845" y="5659737"/>
              <a:ext cx="17577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6763117" y="5832609"/>
              <a:ext cx="17577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Oval 84"/>
          <p:cNvSpPr/>
          <p:nvPr/>
        </p:nvSpPr>
        <p:spPr>
          <a:xfrm>
            <a:off x="3748309" y="4176177"/>
            <a:ext cx="48126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6" name="Group 85"/>
          <p:cNvGrpSpPr/>
          <p:nvPr/>
        </p:nvGrpSpPr>
        <p:grpSpPr>
          <a:xfrm>
            <a:off x="3670647" y="4121508"/>
            <a:ext cx="178049" cy="179690"/>
            <a:chOff x="6760845" y="5659737"/>
            <a:chExt cx="178049" cy="179690"/>
          </a:xfrm>
        </p:grpSpPr>
        <p:cxnSp>
          <p:nvCxnSpPr>
            <p:cNvPr id="87" name="Straight Arrow Connector 86"/>
            <p:cNvCxnSpPr/>
            <p:nvPr/>
          </p:nvCxnSpPr>
          <p:spPr>
            <a:xfrm>
              <a:off x="6852177" y="5664559"/>
              <a:ext cx="0" cy="17486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6760845" y="5659737"/>
              <a:ext cx="17577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6763117" y="5832609"/>
              <a:ext cx="17577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Oval 89"/>
          <p:cNvSpPr/>
          <p:nvPr/>
        </p:nvSpPr>
        <p:spPr>
          <a:xfrm>
            <a:off x="4097006" y="4544235"/>
            <a:ext cx="48126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1" name="Group 90"/>
          <p:cNvGrpSpPr/>
          <p:nvPr/>
        </p:nvGrpSpPr>
        <p:grpSpPr>
          <a:xfrm>
            <a:off x="4019344" y="4489566"/>
            <a:ext cx="178049" cy="179690"/>
            <a:chOff x="6760845" y="5659737"/>
            <a:chExt cx="178049" cy="179690"/>
          </a:xfrm>
        </p:grpSpPr>
        <p:cxnSp>
          <p:nvCxnSpPr>
            <p:cNvPr id="92" name="Straight Arrow Connector 91"/>
            <p:cNvCxnSpPr/>
            <p:nvPr/>
          </p:nvCxnSpPr>
          <p:spPr>
            <a:xfrm>
              <a:off x="6852177" y="5664559"/>
              <a:ext cx="0" cy="17486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6760845" y="5659737"/>
              <a:ext cx="17577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6763117" y="5832609"/>
              <a:ext cx="17577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Oval 94"/>
          <p:cNvSpPr/>
          <p:nvPr/>
        </p:nvSpPr>
        <p:spPr>
          <a:xfrm>
            <a:off x="4526666" y="4668769"/>
            <a:ext cx="48126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6" name="Group 95"/>
          <p:cNvGrpSpPr/>
          <p:nvPr/>
        </p:nvGrpSpPr>
        <p:grpSpPr>
          <a:xfrm>
            <a:off x="4449004" y="4614100"/>
            <a:ext cx="178049" cy="179690"/>
            <a:chOff x="6760845" y="5659737"/>
            <a:chExt cx="178049" cy="179690"/>
          </a:xfrm>
        </p:grpSpPr>
        <p:cxnSp>
          <p:nvCxnSpPr>
            <p:cNvPr id="97" name="Straight Arrow Connector 96"/>
            <p:cNvCxnSpPr/>
            <p:nvPr/>
          </p:nvCxnSpPr>
          <p:spPr>
            <a:xfrm>
              <a:off x="6852177" y="5664559"/>
              <a:ext cx="0" cy="17486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6760845" y="5659737"/>
              <a:ext cx="17577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6763117" y="5832609"/>
              <a:ext cx="17577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0" name="Straight Connector 99"/>
          <p:cNvCxnSpPr>
            <a:stCxn id="70" idx="5"/>
            <a:endCxn id="65" idx="4"/>
          </p:cNvCxnSpPr>
          <p:nvPr/>
        </p:nvCxnSpPr>
        <p:spPr>
          <a:xfrm flipH="1">
            <a:off x="1999854" y="4125356"/>
            <a:ext cx="440446" cy="562015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75" idx="5"/>
            <a:endCxn id="70" idx="7"/>
          </p:cNvCxnSpPr>
          <p:nvPr/>
        </p:nvCxnSpPr>
        <p:spPr>
          <a:xfrm flipH="1" flipV="1">
            <a:off x="2440300" y="4093027"/>
            <a:ext cx="355481" cy="757453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39" idx="7"/>
            <a:endCxn id="75" idx="3"/>
          </p:cNvCxnSpPr>
          <p:nvPr/>
        </p:nvCxnSpPr>
        <p:spPr>
          <a:xfrm flipH="1">
            <a:off x="2761751" y="3887952"/>
            <a:ext cx="307669" cy="96252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80" idx="4"/>
            <a:endCxn id="39" idx="6"/>
          </p:cNvCxnSpPr>
          <p:nvPr/>
        </p:nvCxnSpPr>
        <p:spPr>
          <a:xfrm flipH="1" flipV="1">
            <a:off x="3076468" y="3904117"/>
            <a:ext cx="319697" cy="732821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85" idx="0"/>
          </p:cNvCxnSpPr>
          <p:nvPr/>
        </p:nvCxnSpPr>
        <p:spPr>
          <a:xfrm flipH="1">
            <a:off x="3398857" y="4176177"/>
            <a:ext cx="373515" cy="427359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endCxn id="85" idx="7"/>
          </p:cNvCxnSpPr>
          <p:nvPr/>
        </p:nvCxnSpPr>
        <p:spPr>
          <a:xfrm flipH="1" flipV="1">
            <a:off x="3789387" y="4182872"/>
            <a:ext cx="352939" cy="41740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95" idx="6"/>
          </p:cNvCxnSpPr>
          <p:nvPr/>
        </p:nvCxnSpPr>
        <p:spPr>
          <a:xfrm flipH="1" flipV="1">
            <a:off x="4097239" y="4550349"/>
            <a:ext cx="477553" cy="14128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856653" y="3698376"/>
            <a:ext cx="0" cy="128002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4831466" y="4592569"/>
            <a:ext cx="48126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4" name="Group 123"/>
          <p:cNvGrpSpPr/>
          <p:nvPr/>
        </p:nvGrpSpPr>
        <p:grpSpPr>
          <a:xfrm>
            <a:off x="4753804" y="4537900"/>
            <a:ext cx="178049" cy="179690"/>
            <a:chOff x="6760845" y="5659737"/>
            <a:chExt cx="178049" cy="179690"/>
          </a:xfrm>
        </p:grpSpPr>
        <p:cxnSp>
          <p:nvCxnSpPr>
            <p:cNvPr id="125" name="Straight Arrow Connector 124"/>
            <p:cNvCxnSpPr/>
            <p:nvPr/>
          </p:nvCxnSpPr>
          <p:spPr>
            <a:xfrm>
              <a:off x="6852177" y="5664559"/>
              <a:ext cx="0" cy="17486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>
              <a:off x="6760845" y="5659737"/>
              <a:ext cx="17577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>
              <a:off x="6763117" y="5832609"/>
              <a:ext cx="17577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8" name="Straight Connector 127"/>
          <p:cNvCxnSpPr/>
          <p:nvPr/>
        </p:nvCxnSpPr>
        <p:spPr>
          <a:xfrm flipH="1">
            <a:off x="4541643" y="4648534"/>
            <a:ext cx="321474" cy="53084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15" idx="1"/>
          </p:cNvCxnSpPr>
          <p:nvPr/>
        </p:nvCxnSpPr>
        <p:spPr>
          <a:xfrm flipH="1">
            <a:off x="4863117" y="4587371"/>
            <a:ext cx="333947" cy="63791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/>
              <p:cNvSpPr/>
              <p:nvPr/>
            </p:nvSpPr>
            <p:spPr>
              <a:xfrm>
                <a:off x="3887424" y="4056069"/>
                <a:ext cx="10275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40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&gt;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37" name="Rectangle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424" y="4056069"/>
                <a:ext cx="1027589" cy="307777"/>
              </a:xfrm>
              <a:prstGeom prst="rect">
                <a:avLst/>
              </a:prstGeom>
              <a:blipFill rotWithShape="0">
                <a:blip r:embed="rId15"/>
                <a:stretch>
                  <a:fillRect t="-82353" b="-10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/>
              <p:cNvSpPr/>
              <p:nvPr/>
            </p:nvSpPr>
            <p:spPr>
              <a:xfrm>
                <a:off x="4342958" y="4767019"/>
                <a:ext cx="39356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38" name="Rectangle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958" y="4767019"/>
                <a:ext cx="393569" cy="30777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058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200"/>
    </mc:Choice>
    <mc:Fallback xmlns="">
      <p:transition spd="slow" advTm="72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4" grpId="0"/>
      <p:bldP spid="15" grpId="0" animBg="1"/>
      <p:bldP spid="25" grpId="0"/>
      <p:bldP spid="26" grpId="0" animBg="1"/>
      <p:bldP spid="31" grpId="0" animBg="1"/>
      <p:bldP spid="32" grpId="0"/>
      <p:bldP spid="36" grpId="0"/>
      <p:bldP spid="37" grpId="0"/>
      <p:bldP spid="38" grpId="0"/>
      <p:bldP spid="35" grpId="0"/>
      <p:bldP spid="39" grpId="0" animBg="1"/>
      <p:bldP spid="64" grpId="0"/>
      <p:bldP spid="65" grpId="0" animBg="1"/>
      <p:bldP spid="70" grpId="0" animBg="1"/>
      <p:bldP spid="75" grpId="0" animBg="1"/>
      <p:bldP spid="80" grpId="0" animBg="1"/>
      <p:bldP spid="85" grpId="0" animBg="1"/>
      <p:bldP spid="90" grpId="0" animBg="1"/>
      <p:bldP spid="95" grpId="0" animBg="1"/>
      <p:bldP spid="123" grpId="0" animBg="1"/>
      <p:bldP spid="123" grpId="1" animBg="1"/>
      <p:bldP spid="137" grpId="0"/>
      <p:bldP spid="1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Evaluation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75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0"/>
    </mc:Choice>
    <mc:Fallback xmlns="">
      <p:transition spd="slow" advTm="692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15007" y="385011"/>
            <a:ext cx="8124496" cy="771200"/>
          </a:xfrm>
        </p:spPr>
        <p:txBody>
          <a:bodyPr>
            <a:noAutofit/>
          </a:bodyPr>
          <a:lstStyle/>
          <a:p>
            <a:r>
              <a:rPr lang="en-GB" sz="4000" b="1" dirty="0"/>
              <a:t>AdaM vs </a:t>
            </a:r>
            <a:r>
              <a:rPr lang="en-GB" sz="4000" b="1" dirty="0" smtClean="0"/>
              <a:t>State-of-the-Art</a:t>
            </a:r>
            <a:endParaRPr lang="en-GB" sz="4000" b="1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90042" y="1242433"/>
            <a:ext cx="8383604" cy="513113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GB" b="1" dirty="0" err="1" smtClean="0">
                <a:solidFill>
                  <a:srgbClr val="ED792B"/>
                </a:solidFill>
              </a:rPr>
              <a:t>i</a:t>
            </a:r>
            <a:r>
              <a:rPr lang="en-GB" b="1" dirty="0" smtClean="0">
                <a:solidFill>
                  <a:srgbClr val="ED792B"/>
                </a:solidFill>
              </a:rPr>
              <a:t>-EWMA </a:t>
            </a:r>
            <a:r>
              <a:rPr lang="en-GB" dirty="0" smtClean="0"/>
              <a:t>[1]: an EWMA adapting sampling period by 1 time </a:t>
            </a:r>
            <a:r>
              <a:rPr lang="en-GB" dirty="0"/>
              <a:t>unit </a:t>
            </a:r>
            <a:r>
              <a:rPr lang="en-GB" dirty="0" smtClean="0"/>
              <a:t>when the estimated error (</a:t>
            </a:r>
            <a:r>
              <a:rPr lang="el-GR" dirty="0" smtClean="0"/>
              <a:t>ε</a:t>
            </a:r>
            <a:r>
              <a:rPr lang="en-GB" dirty="0" smtClean="0"/>
              <a:t>) is under/over user-defined imprecision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ED792B"/>
                </a:solidFill>
              </a:rPr>
              <a:t>L-SIP </a:t>
            </a:r>
            <a:r>
              <a:rPr lang="en-US" dirty="0" smtClean="0"/>
              <a:t>[</a:t>
            </a:r>
            <a:r>
              <a:rPr lang="en-US" dirty="0"/>
              <a:t>2</a:t>
            </a:r>
            <a:r>
              <a:rPr lang="en-US" dirty="0" smtClean="0"/>
              <a:t>]: a linear algorithm using a double EWMA to produce estimates of current data distribution based on rate values change</a:t>
            </a:r>
          </a:p>
          <a:p>
            <a:pPr lvl="2">
              <a:lnSpc>
                <a:spcPct val="150000"/>
              </a:lnSpc>
            </a:pPr>
            <a:r>
              <a:rPr lang="en-GB" sz="1900" dirty="0"/>
              <a:t>Slow to react to highly transient and abrupt fluctuations in the metric </a:t>
            </a:r>
            <a:r>
              <a:rPr lang="en-GB" sz="1900" dirty="0" smtClean="0"/>
              <a:t>stream</a:t>
            </a:r>
            <a:endParaRPr lang="en-US" sz="1900" dirty="0" smtClean="0"/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ED792B"/>
                </a:solidFill>
              </a:rPr>
              <a:t>FAST </a:t>
            </a:r>
            <a:r>
              <a:rPr lang="en-US" dirty="0" smtClean="0"/>
              <a:t>[</a:t>
            </a:r>
            <a:r>
              <a:rPr lang="en-US" dirty="0"/>
              <a:t>3</a:t>
            </a:r>
            <a:r>
              <a:rPr lang="en-US" dirty="0" smtClean="0"/>
              <a:t>]: an (aggressive) framework using a PID controller to compute (large) sampling periods accompanied by a </a:t>
            </a:r>
            <a:r>
              <a:rPr lang="en-US" dirty="0" err="1" smtClean="0"/>
              <a:t>Kalman</a:t>
            </a:r>
            <a:r>
              <a:rPr lang="en-US" dirty="0" smtClean="0"/>
              <a:t> Filter to predict values at non sampling points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80864" y="6018510"/>
            <a:ext cx="8592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[1] </a:t>
            </a:r>
            <a:r>
              <a:rPr lang="en-US" sz="1400" dirty="0" err="1" smtClean="0"/>
              <a:t>Trihinas</a:t>
            </a:r>
            <a:r>
              <a:rPr lang="en-US" sz="1400" dirty="0" smtClean="0"/>
              <a:t> et al., </a:t>
            </a:r>
            <a:r>
              <a:rPr lang="en-US" sz="1400" dirty="0" err="1" smtClean="0"/>
              <a:t>CCGrid</a:t>
            </a:r>
            <a:r>
              <a:rPr lang="en-US" sz="1400" dirty="0" smtClean="0"/>
              <a:t>, 2014		 [</a:t>
            </a:r>
            <a:r>
              <a:rPr lang="en-US" sz="1400" dirty="0"/>
              <a:t>2</a:t>
            </a:r>
            <a:r>
              <a:rPr lang="en-US" sz="1400" dirty="0" smtClean="0"/>
              <a:t>] </a:t>
            </a:r>
            <a:r>
              <a:rPr lang="en-US" sz="1400" dirty="0" err="1" smtClean="0"/>
              <a:t>Gaura</a:t>
            </a:r>
            <a:r>
              <a:rPr lang="en-US" sz="1400" dirty="0" smtClean="0"/>
              <a:t> et al., IEEE Sensors Journal, 2013  	      [3] Fan et al., ACM CIKM, 2012</a:t>
            </a:r>
            <a:endParaRPr lang="en-GB" sz="14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417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44"/>
    </mc:Choice>
    <mc:Fallback xmlns="">
      <p:transition spd="slow" advTm="74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25319"/>
            <a:ext cx="7543800" cy="772706"/>
          </a:xfrm>
        </p:spPr>
        <p:txBody>
          <a:bodyPr>
            <a:normAutofit/>
          </a:bodyPr>
          <a:lstStyle/>
          <a:p>
            <a:r>
              <a:rPr lang="en-GB" b="1" dirty="0" smtClean="0"/>
              <a:t>Datasets</a:t>
            </a:r>
            <a:endParaRPr lang="en-GB" sz="4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" y="1422398"/>
            <a:ext cx="2952179" cy="16679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247" y="1422399"/>
            <a:ext cx="3002423" cy="16679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203" y="1399162"/>
            <a:ext cx="3004732" cy="16911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" y="3960745"/>
            <a:ext cx="2984000" cy="16933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947" y="3960745"/>
            <a:ext cx="2999135" cy="16941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8665" y="3210578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Memory Trace</a:t>
            </a:r>
          </a:p>
          <a:p>
            <a:pPr algn="ctr"/>
            <a:r>
              <a:rPr lang="en-GB" sz="1400" dirty="0" smtClean="0"/>
              <a:t>Java Sorting Benchmark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1264" y="3210578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CPU Trace</a:t>
            </a:r>
          </a:p>
          <a:p>
            <a:pPr algn="ctr"/>
            <a:r>
              <a:rPr lang="en-GB" sz="1400" dirty="0" smtClean="0"/>
              <a:t>Carnegie Mellon </a:t>
            </a:r>
            <a:r>
              <a:rPr lang="en-GB" sz="1400" dirty="0" err="1" smtClean="0"/>
              <a:t>RainMon</a:t>
            </a:r>
            <a:r>
              <a:rPr lang="en-GB" sz="1400" dirty="0" smtClean="0"/>
              <a:t> Project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83866" y="3210578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Disk I/O Trace</a:t>
            </a:r>
          </a:p>
          <a:p>
            <a:pPr algn="ctr"/>
            <a:r>
              <a:rPr lang="en-GB" sz="1400" dirty="0" smtClean="0"/>
              <a:t>Carnegie Mellon </a:t>
            </a:r>
            <a:r>
              <a:rPr lang="en-GB" sz="1400" dirty="0" err="1" smtClean="0"/>
              <a:t>RainMon</a:t>
            </a:r>
            <a:r>
              <a:rPr lang="en-GB" sz="1400" dirty="0" smtClean="0"/>
              <a:t> Project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2465" y="5708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TCP Port Monitoring Trace</a:t>
            </a:r>
          </a:p>
          <a:p>
            <a:pPr algn="ctr"/>
            <a:r>
              <a:rPr lang="en-GB" sz="1400" dirty="0" smtClean="0"/>
              <a:t>Cyber Defence SANS Tech Institute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0382" y="567609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S</a:t>
            </a:r>
            <a:r>
              <a:rPr lang="en-GB" sz="1400" b="1" dirty="0" smtClean="0"/>
              <a:t>tep Trace</a:t>
            </a:r>
          </a:p>
          <a:p>
            <a:pPr algn="ctr"/>
            <a:r>
              <a:rPr lang="en-GB" sz="1400" dirty="0" err="1" smtClean="0"/>
              <a:t>Fitbit</a:t>
            </a:r>
            <a:r>
              <a:rPr lang="en-GB" sz="1400" dirty="0" smtClean="0"/>
              <a:t> Charge HR Wearable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97582" y="566339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Heart Trace</a:t>
            </a:r>
          </a:p>
          <a:p>
            <a:pPr algn="ctr"/>
            <a:r>
              <a:rPr lang="en-GB" sz="1400" dirty="0" err="1" smtClean="0"/>
              <a:t>Fitbit</a:t>
            </a:r>
            <a:r>
              <a:rPr lang="en-GB" sz="1400" dirty="0" smtClean="0"/>
              <a:t> Charge HR Wearable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264" y="3971142"/>
            <a:ext cx="3091254" cy="1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3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45"/>
    </mc:Choice>
    <mc:Fallback xmlns="">
      <p:transition spd="slow" advTm="5545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berry Pi Model B Rev. 2.jp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70" y="1736148"/>
            <a:ext cx="3801630" cy="253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67364"/>
            <a:ext cx="7543800" cy="847746"/>
          </a:xfrm>
        </p:spPr>
        <p:txBody>
          <a:bodyPr/>
          <a:lstStyle/>
          <a:p>
            <a:r>
              <a:rPr lang="en-GB" b="1" dirty="0" smtClean="0"/>
              <a:t>Our Small “Big Data” Testbeds</a:t>
            </a:r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071" y="1599111"/>
            <a:ext cx="3655294" cy="30136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9689" y="4667919"/>
            <a:ext cx="359614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Raspberry Pi 1</a:t>
            </a:r>
            <a:r>
              <a:rPr lang="en-GB" b="1" baseline="30000" dirty="0" smtClean="0"/>
              <a:t>st</a:t>
            </a:r>
            <a:r>
              <a:rPr lang="en-GB" b="1" dirty="0" smtClean="0"/>
              <a:t> Gen. Model B</a:t>
            </a:r>
          </a:p>
          <a:p>
            <a:pPr algn="ctr"/>
            <a:r>
              <a:rPr lang="en-GB" sz="1400" dirty="0" smtClean="0"/>
              <a:t>512MB RAM, Single Core ARM 700MHz</a:t>
            </a:r>
          </a:p>
          <a:p>
            <a:pPr algn="ctr"/>
            <a:endParaRPr lang="en-GB" sz="1400" dirty="0"/>
          </a:p>
          <a:p>
            <a:pPr algn="ctr"/>
            <a:r>
              <a:rPr lang="en-GB" sz="1400" dirty="0" smtClean="0"/>
              <a:t>Daemon on OS emulates traces while feeding samples to each algorithm</a:t>
            </a:r>
            <a:endParaRPr lang="en-GB" sz="1400" dirty="0"/>
          </a:p>
        </p:txBody>
      </p:sp>
      <p:pic>
        <p:nvPicPr>
          <p:cNvPr id="1028" name="Picture 4" descr="DL_Icons_RaspberryP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88" y="4708074"/>
            <a:ext cx="345566" cy="34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jacobburch.me/content/uploads/2014/01/Android_logo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41" y="4676849"/>
            <a:ext cx="408015" cy="40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743283" y="4675471"/>
            <a:ext cx="37111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Android Emulator + </a:t>
            </a:r>
            <a:r>
              <a:rPr lang="en-GB" b="1" dirty="0" err="1" smtClean="0"/>
              <a:t>SensorSimulator</a:t>
            </a:r>
            <a:endParaRPr lang="en-GB" b="1" dirty="0" smtClean="0"/>
          </a:p>
          <a:p>
            <a:pPr algn="ctr"/>
            <a:r>
              <a:rPr lang="en-GB" sz="1400" dirty="0" smtClean="0"/>
              <a:t>128MB RAM, Single Core ARM 32MHz</a:t>
            </a:r>
            <a:endParaRPr lang="en-GB" sz="1400" dirty="0"/>
          </a:p>
          <a:p>
            <a:pPr algn="ctr"/>
            <a:endParaRPr lang="en-GB" sz="1400" dirty="0"/>
          </a:p>
          <a:p>
            <a:pPr algn="ctr"/>
            <a:r>
              <a:rPr lang="en-GB" sz="1400" dirty="0" err="1" smtClean="0"/>
              <a:t>SensorSimulator</a:t>
            </a:r>
            <a:r>
              <a:rPr lang="en-GB" sz="1400" dirty="0" smtClean="0"/>
              <a:t> script emulates traces by feeding samples to </a:t>
            </a:r>
            <a:r>
              <a:rPr lang="en-GB" sz="1400" b="1" dirty="0" smtClean="0"/>
              <a:t>Android Wea</a:t>
            </a:r>
            <a:r>
              <a:rPr lang="en-GB" sz="1400" dirty="0" smtClean="0"/>
              <a:t>r emulator for Step and </a:t>
            </a:r>
            <a:r>
              <a:rPr lang="en-GB" sz="1400" dirty="0" err="1" smtClean="0"/>
              <a:t>Heartrate</a:t>
            </a:r>
            <a:r>
              <a:rPr lang="en-GB" sz="1400" dirty="0" smtClean="0"/>
              <a:t> processing</a:t>
            </a:r>
            <a:endParaRPr lang="en-GB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42" y="3691107"/>
            <a:ext cx="744703" cy="35373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67028" y="4118905"/>
            <a:ext cx="928722" cy="313580"/>
          </a:xfrm>
          <a:prstGeom prst="rect">
            <a:avLst/>
          </a:prstGeom>
          <a:solidFill>
            <a:srgbClr val="609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/>
              <a:t>Daemon</a:t>
            </a:r>
            <a:endParaRPr lang="en-GB" b="1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41598" y="3635566"/>
            <a:ext cx="0" cy="483338"/>
          </a:xfrm>
          <a:prstGeom prst="line">
            <a:avLst/>
          </a:prstGeom>
          <a:ln w="19050">
            <a:solidFill>
              <a:srgbClr val="609DD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939" y="4148016"/>
            <a:ext cx="1014066" cy="355582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2400592" y="3877235"/>
            <a:ext cx="0" cy="392343"/>
          </a:xfrm>
          <a:prstGeom prst="line">
            <a:avLst/>
          </a:prstGeom>
          <a:ln w="19050">
            <a:solidFill>
              <a:srgbClr val="609DD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3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63"/>
    </mc:Choice>
    <mc:Fallback xmlns="">
      <p:transition spd="slow" advTm="47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62026"/>
            <a:ext cx="7543800" cy="739321"/>
          </a:xfrm>
        </p:spPr>
        <p:txBody>
          <a:bodyPr/>
          <a:lstStyle/>
          <a:p>
            <a:r>
              <a:rPr lang="en-US" b="1" dirty="0" smtClean="0"/>
              <a:t>Evaluation Metrics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085" y="1026921"/>
            <a:ext cx="8365402" cy="507061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 smtClean="0"/>
              <a:t>Estimation Accuracy – Mean Absolute Percentage Error (MAPE)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sz="2200" dirty="0" smtClean="0"/>
              <a:t>CPU Cycles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sz="2200" dirty="0" smtClean="0"/>
              <a:t>Outgoing Network Traffic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sz="2200" dirty="0" smtClean="0"/>
              <a:t>Edge Device Energy Consumption*</a:t>
            </a:r>
            <a:endParaRPr lang="en-GB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190" y="1602612"/>
            <a:ext cx="2807230" cy="5299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18" y="5744216"/>
            <a:ext cx="4160951" cy="22639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68692" y="5692188"/>
            <a:ext cx="24793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/>
              <a:t>*</a:t>
            </a:r>
            <a:r>
              <a:rPr lang="en-US" sz="1400" dirty="0" smtClean="0"/>
              <a:t>Xiao </a:t>
            </a:r>
            <a:r>
              <a:rPr lang="en-US" sz="1400" dirty="0"/>
              <a:t>et al., </a:t>
            </a:r>
            <a:r>
              <a:rPr lang="en-US" sz="1400" dirty="0" smtClean="0"/>
              <a:t>ACM DAC, 2010</a:t>
            </a:r>
          </a:p>
          <a:p>
            <a:pPr algn="r"/>
            <a:r>
              <a:rPr lang="en-US" sz="1400" dirty="0" smtClean="0"/>
              <a:t>**Brooks, ACM SIGARCH, 2000</a:t>
            </a:r>
            <a:endParaRPr lang="en-GB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4593" y="2201172"/>
            <a:ext cx="4534675" cy="14469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163943" y="2292924"/>
            <a:ext cx="579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ED792B"/>
                </a:solidFill>
              </a:rPr>
              <a:t>perf</a:t>
            </a:r>
            <a:endParaRPr lang="en-GB" b="1" dirty="0">
              <a:solidFill>
                <a:srgbClr val="ED792B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873" y="3741987"/>
            <a:ext cx="3916990" cy="9982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41041" y="3970040"/>
            <a:ext cx="949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ED792B"/>
                </a:solidFill>
              </a:rPr>
              <a:t>nethogs</a:t>
            </a:r>
            <a:endParaRPr lang="en-GB" b="1" dirty="0">
              <a:solidFill>
                <a:srgbClr val="ED792B"/>
              </a:solidFill>
            </a:endParaRPr>
          </a:p>
        </p:txBody>
      </p:sp>
      <p:pic>
        <p:nvPicPr>
          <p:cNvPr id="3074" name="Picture 2" descr="http://www.hecticgeek.com/wp-content/uploads/2012/02/powerstat-running-in-Ubuntu-11.10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2" b="6944"/>
          <a:stretch/>
        </p:blipFill>
        <p:spPr bwMode="auto">
          <a:xfrm>
            <a:off x="5139146" y="4875020"/>
            <a:ext cx="3550122" cy="79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606800" y="5038325"/>
            <a:ext cx="19322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ED792B"/>
                </a:solidFill>
              </a:rPr>
              <a:t>Powerstat</a:t>
            </a:r>
            <a:r>
              <a:rPr lang="en-US" b="1" dirty="0" smtClean="0">
                <a:solidFill>
                  <a:srgbClr val="ED792B"/>
                </a:solidFill>
              </a:rPr>
              <a:t> and</a:t>
            </a:r>
            <a:endParaRPr lang="en-GB" b="1" dirty="0">
              <a:solidFill>
                <a:srgbClr val="ED792B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1059" y="6027201"/>
            <a:ext cx="7434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ED792B"/>
                </a:solidFill>
              </a:rPr>
              <a:t>Other than error evaluation no other study goes through an overhead study!</a:t>
            </a:r>
            <a:endParaRPr lang="en-GB" b="1" dirty="0">
              <a:solidFill>
                <a:srgbClr val="ED792B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721100" y="5316309"/>
            <a:ext cx="14231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err="1" smtClean="0">
                <a:solidFill>
                  <a:srgbClr val="ED792B"/>
                </a:solidFill>
              </a:rPr>
              <a:t>Wattch</a:t>
            </a:r>
            <a:r>
              <a:rPr lang="en-US" dirty="0" smtClean="0"/>
              <a:t>**</a:t>
            </a:r>
            <a:endParaRPr lang="en-GB" dirty="0">
              <a:solidFill>
                <a:srgbClr val="ED792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473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399"/>
    </mc:Choice>
    <mc:Fallback xmlns="">
      <p:transition spd="slow" advTm="147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4" grpId="0"/>
      <p:bldP spid="15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991" y="515118"/>
            <a:ext cx="7543800" cy="614055"/>
          </a:xfrm>
        </p:spPr>
        <p:txBody>
          <a:bodyPr>
            <a:noAutofit/>
          </a:bodyPr>
          <a:lstStyle/>
          <a:p>
            <a:r>
              <a:rPr lang="en-US" b="1" dirty="0" smtClean="0"/>
              <a:t>Error Comparison</a:t>
            </a:r>
            <a:endParaRPr lang="en-GB" b="1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91" y="1796517"/>
            <a:ext cx="2846759" cy="160586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611" y="1782018"/>
            <a:ext cx="2845554" cy="16004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366" y="1782018"/>
            <a:ext cx="2750388" cy="1574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72" y="3730914"/>
            <a:ext cx="2850409" cy="15596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90" y="3730914"/>
            <a:ext cx="2807162" cy="15548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77" y="1248629"/>
            <a:ext cx="6971428" cy="20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10957" y="3335005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Memory Trace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33556" y="3335005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CPU Trace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54764" y="3335005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Disk I/O Trace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4978" y="5226248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TCP Port Monitoring Trace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35867" y="5219153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err="1" smtClean="0"/>
              <a:t>Fitbit</a:t>
            </a:r>
            <a:r>
              <a:rPr lang="en-GB" sz="1400" b="1" dirty="0" smtClean="0"/>
              <a:t> Step Trace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0221" y="5536456"/>
            <a:ext cx="7600920" cy="923330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For all traces AdaM has the smallest inaccuracy (&lt;10%)</a:t>
            </a:r>
          </a:p>
          <a:p>
            <a:pPr algn="ctr">
              <a:lnSpc>
                <a:spcPct val="150000"/>
              </a:lnSpc>
            </a:pPr>
            <a:r>
              <a:rPr lang="en-US" dirty="0" smtClean="0"/>
              <a:t>Even in a more aggressive configuration (</a:t>
            </a:r>
            <a:r>
              <a:rPr lang="el-GR" dirty="0" smtClean="0"/>
              <a:t>λ=2</a:t>
            </a:r>
            <a:r>
              <a:rPr lang="en-US" dirty="0" smtClean="0"/>
              <a:t>)</a:t>
            </a:r>
            <a:r>
              <a:rPr lang="el-GR" dirty="0" smtClean="0"/>
              <a:t> </a:t>
            </a:r>
            <a:r>
              <a:rPr lang="en-US" dirty="0" smtClean="0"/>
              <a:t>AdaM is still comparable to L-SIP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2204517" y="2892449"/>
            <a:ext cx="96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AdaM</a:t>
            </a:r>
            <a:endParaRPr lang="en-GB" b="1" dirty="0"/>
          </a:p>
        </p:txBody>
      </p:sp>
      <p:sp>
        <p:nvSpPr>
          <p:cNvPr id="25" name="Down Arrow 24"/>
          <p:cNvSpPr/>
          <p:nvPr/>
        </p:nvSpPr>
        <p:spPr>
          <a:xfrm rot="10800000">
            <a:off x="1972313" y="2890344"/>
            <a:ext cx="266389" cy="270429"/>
          </a:xfrm>
          <a:prstGeom prst="downArrow">
            <a:avLst/>
          </a:prstGeom>
          <a:solidFill>
            <a:srgbClr val="609DD6"/>
          </a:solidFill>
          <a:ln>
            <a:solidFill>
              <a:srgbClr val="60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4847751" y="2843992"/>
            <a:ext cx="96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AdaM</a:t>
            </a:r>
            <a:endParaRPr lang="en-GB" b="1" dirty="0"/>
          </a:p>
        </p:txBody>
      </p:sp>
      <p:sp>
        <p:nvSpPr>
          <p:cNvPr id="30" name="Down Arrow 29"/>
          <p:cNvSpPr/>
          <p:nvPr/>
        </p:nvSpPr>
        <p:spPr>
          <a:xfrm rot="10800000">
            <a:off x="4615547" y="2841887"/>
            <a:ext cx="266389" cy="270429"/>
          </a:xfrm>
          <a:prstGeom prst="downArrow">
            <a:avLst/>
          </a:prstGeom>
          <a:solidFill>
            <a:srgbClr val="609DD6"/>
          </a:solidFill>
          <a:ln>
            <a:solidFill>
              <a:srgbClr val="60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>
            <a:off x="8009888" y="2859083"/>
            <a:ext cx="96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AdaM</a:t>
            </a:r>
            <a:endParaRPr lang="en-GB" b="1" dirty="0"/>
          </a:p>
        </p:txBody>
      </p:sp>
      <p:sp>
        <p:nvSpPr>
          <p:cNvPr id="33" name="Down Arrow 32"/>
          <p:cNvSpPr/>
          <p:nvPr/>
        </p:nvSpPr>
        <p:spPr>
          <a:xfrm rot="10800000">
            <a:off x="7777684" y="2856978"/>
            <a:ext cx="266389" cy="270429"/>
          </a:xfrm>
          <a:prstGeom prst="downArrow">
            <a:avLst/>
          </a:prstGeom>
          <a:solidFill>
            <a:srgbClr val="609DD6"/>
          </a:solidFill>
          <a:ln>
            <a:solidFill>
              <a:srgbClr val="60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/>
          <p:cNvSpPr txBox="1"/>
          <p:nvPr/>
        </p:nvSpPr>
        <p:spPr>
          <a:xfrm>
            <a:off x="1987356" y="4781252"/>
            <a:ext cx="96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AdaM</a:t>
            </a:r>
            <a:endParaRPr lang="en-GB" b="1" dirty="0"/>
          </a:p>
        </p:txBody>
      </p:sp>
      <p:sp>
        <p:nvSpPr>
          <p:cNvPr id="36" name="Down Arrow 35"/>
          <p:cNvSpPr/>
          <p:nvPr/>
        </p:nvSpPr>
        <p:spPr>
          <a:xfrm rot="10800000">
            <a:off x="1755152" y="4779147"/>
            <a:ext cx="266389" cy="270429"/>
          </a:xfrm>
          <a:prstGeom prst="downArrow">
            <a:avLst/>
          </a:prstGeom>
          <a:solidFill>
            <a:srgbClr val="609DD6"/>
          </a:solidFill>
          <a:ln>
            <a:solidFill>
              <a:srgbClr val="60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/>
          <p:cNvSpPr txBox="1"/>
          <p:nvPr/>
        </p:nvSpPr>
        <p:spPr>
          <a:xfrm>
            <a:off x="5007959" y="4787863"/>
            <a:ext cx="96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AdaM</a:t>
            </a:r>
            <a:endParaRPr lang="en-GB" b="1" dirty="0"/>
          </a:p>
        </p:txBody>
      </p:sp>
      <p:sp>
        <p:nvSpPr>
          <p:cNvPr id="38" name="Down Arrow 37"/>
          <p:cNvSpPr/>
          <p:nvPr/>
        </p:nvSpPr>
        <p:spPr>
          <a:xfrm rot="10800000">
            <a:off x="4775755" y="4785758"/>
            <a:ext cx="266389" cy="270429"/>
          </a:xfrm>
          <a:prstGeom prst="downArrow">
            <a:avLst/>
          </a:prstGeom>
          <a:solidFill>
            <a:srgbClr val="609DD6"/>
          </a:solidFill>
          <a:ln>
            <a:solidFill>
              <a:srgbClr val="60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4366081" y="1465027"/>
            <a:ext cx="47717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dirty="0"/>
              <a:t>User-defined accepted imprecision set to </a:t>
            </a:r>
            <a:r>
              <a:rPr lang="el-GR" b="1" dirty="0"/>
              <a:t>γ = 0.1</a:t>
            </a:r>
            <a:endParaRPr lang="en-GB" sz="2000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387" y="3705726"/>
            <a:ext cx="2779965" cy="157141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358467" y="5231853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err="1" smtClean="0"/>
              <a:t>Fitbit</a:t>
            </a:r>
            <a:r>
              <a:rPr lang="en-GB" sz="1400" b="1" dirty="0" smtClean="0"/>
              <a:t> </a:t>
            </a:r>
            <a:r>
              <a:rPr lang="en-GB" sz="1400" b="1" dirty="0" err="1" smtClean="0"/>
              <a:t>Heartrate</a:t>
            </a:r>
            <a:r>
              <a:rPr lang="en-GB" sz="1400" b="1" dirty="0" smtClean="0"/>
              <a:t> Trace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48059" y="4813263"/>
            <a:ext cx="96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AdaM</a:t>
            </a:r>
            <a:endParaRPr lang="en-GB" b="1" dirty="0"/>
          </a:p>
        </p:txBody>
      </p:sp>
      <p:sp>
        <p:nvSpPr>
          <p:cNvPr id="41" name="Down Arrow 40"/>
          <p:cNvSpPr/>
          <p:nvPr/>
        </p:nvSpPr>
        <p:spPr>
          <a:xfrm rot="10800000">
            <a:off x="8115855" y="4811158"/>
            <a:ext cx="266389" cy="270429"/>
          </a:xfrm>
          <a:prstGeom prst="downArrow">
            <a:avLst/>
          </a:prstGeom>
          <a:solidFill>
            <a:srgbClr val="609DD6"/>
          </a:solidFill>
          <a:ln>
            <a:solidFill>
              <a:srgbClr val="60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989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831"/>
    </mc:Choice>
    <mc:Fallback xmlns="">
      <p:transition spd="slow" advTm="120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4" grpId="0"/>
      <p:bldP spid="25" grpId="0" animBg="1"/>
      <p:bldP spid="29" grpId="0"/>
      <p:bldP spid="30" grpId="0" animBg="1"/>
      <p:bldP spid="32" grpId="0"/>
      <p:bldP spid="33" grpId="0" animBg="1"/>
      <p:bldP spid="35" grpId="0"/>
      <p:bldP spid="36" grpId="0" animBg="1"/>
      <p:bldP spid="37" grpId="0"/>
      <p:bldP spid="38" grpId="0" animBg="1"/>
      <p:bldP spid="40" grpId="0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06405"/>
            <a:ext cx="7543800" cy="846282"/>
          </a:xfrm>
        </p:spPr>
        <p:txBody>
          <a:bodyPr/>
          <a:lstStyle/>
          <a:p>
            <a:r>
              <a:rPr lang="en-US" b="1" dirty="0" smtClean="0"/>
              <a:t>AdaM </a:t>
            </a:r>
            <a:r>
              <a:rPr lang="el-GR" b="1" dirty="0" smtClean="0"/>
              <a:t>γ-</a:t>
            </a:r>
            <a:r>
              <a:rPr lang="en-US" b="1" dirty="0" smtClean="0"/>
              <a:t>Parameter Evaluation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485" y="1409700"/>
            <a:ext cx="7332749" cy="749144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200" dirty="0" smtClean="0"/>
              <a:t>For a wide range of </a:t>
            </a:r>
            <a:r>
              <a:rPr lang="el-GR" sz="2200" dirty="0" smtClean="0"/>
              <a:t>γ-</a:t>
            </a:r>
            <a:r>
              <a:rPr lang="en-US" sz="2200" dirty="0" smtClean="0"/>
              <a:t>parameter values we compute </a:t>
            </a:r>
            <a:r>
              <a:rPr lang="en-US" sz="2200" dirty="0" err="1" smtClean="0"/>
              <a:t>AdaM’s</a:t>
            </a:r>
            <a:r>
              <a:rPr lang="en-US" sz="2200" dirty="0" smtClean="0"/>
              <a:t> MAPE per trace</a:t>
            </a:r>
            <a:endParaRPr lang="en-GB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91541" y="5201235"/>
            <a:ext cx="7332749" cy="959419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0" tIns="45720" rIns="0" bIns="45720" spcCol="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dirty="0" smtClean="0"/>
              <a:t>Even for extreme imprecision values (&gt;0.3) AdaM</a:t>
            </a:r>
            <a:r>
              <a:rPr lang="en-US" sz="1800" dirty="0"/>
              <a:t> </a:t>
            </a:r>
            <a:r>
              <a:rPr lang="en-US" sz="1800" dirty="0" smtClean="0"/>
              <a:t>can still take correct decisions signifying the importance of the confidence metric</a:t>
            </a:r>
            <a:endParaRPr lang="en-GB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939" y="2158844"/>
            <a:ext cx="5155059" cy="292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9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48"/>
    </mc:Choice>
    <mc:Fallback xmlns="">
      <p:transition spd="slow" advTm="60448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25319"/>
            <a:ext cx="7543800" cy="772706"/>
          </a:xfrm>
        </p:spPr>
        <p:txBody>
          <a:bodyPr>
            <a:normAutofit fontScale="90000"/>
          </a:bodyPr>
          <a:lstStyle/>
          <a:p>
            <a:r>
              <a:rPr lang="en-GB" b="1" dirty="0" smtClean="0"/>
              <a:t>So How </a:t>
            </a:r>
            <a:r>
              <a:rPr lang="en-GB" b="1" dirty="0"/>
              <a:t>W</a:t>
            </a:r>
            <a:r>
              <a:rPr lang="en-GB" b="1" dirty="0" smtClean="0"/>
              <a:t>ell Does AdaM Perform?</a:t>
            </a:r>
            <a:endParaRPr lang="en-GB" sz="4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29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8665" y="335944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Memory Trace</a:t>
            </a:r>
          </a:p>
          <a:p>
            <a:pPr algn="ctr"/>
            <a:r>
              <a:rPr lang="en-GB" sz="1400" dirty="0" smtClean="0"/>
              <a:t>Java Sorting Benchmark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1264" y="335944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CPU Trace</a:t>
            </a:r>
          </a:p>
          <a:p>
            <a:pPr algn="ctr"/>
            <a:r>
              <a:rPr lang="en-GB" sz="1400" dirty="0" smtClean="0"/>
              <a:t>Carnegie Mellon </a:t>
            </a:r>
            <a:r>
              <a:rPr lang="en-GB" sz="1400" dirty="0" err="1" smtClean="0"/>
              <a:t>RainMon</a:t>
            </a:r>
            <a:r>
              <a:rPr lang="en-GB" sz="1400" dirty="0" smtClean="0"/>
              <a:t> Project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83866" y="335944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Disk I/O Trace</a:t>
            </a:r>
          </a:p>
          <a:p>
            <a:pPr algn="ctr"/>
            <a:r>
              <a:rPr lang="en-GB" sz="1400" dirty="0" smtClean="0"/>
              <a:t>Carnegie Mellon </a:t>
            </a:r>
            <a:r>
              <a:rPr lang="en-GB" sz="1400" dirty="0" err="1" smtClean="0"/>
              <a:t>RainMon</a:t>
            </a:r>
            <a:r>
              <a:rPr lang="en-GB" sz="1400" dirty="0" smtClean="0"/>
              <a:t> Project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4002" y="5782676"/>
            <a:ext cx="2768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TCP Port Monitoring Trace</a:t>
            </a:r>
          </a:p>
          <a:p>
            <a:pPr algn="ctr"/>
            <a:r>
              <a:rPr lang="en-GB" sz="1400" dirty="0" smtClean="0"/>
              <a:t>Cyber Defence SANS Tech Institute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2" y="5782676"/>
            <a:ext cx="2619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Step Trace</a:t>
            </a:r>
          </a:p>
          <a:p>
            <a:pPr algn="ctr"/>
            <a:r>
              <a:rPr lang="en-GB" sz="1400" dirty="0" err="1" smtClean="0"/>
              <a:t>Fitbit</a:t>
            </a:r>
            <a:r>
              <a:rPr lang="en-GB" sz="1400" dirty="0" smtClean="0"/>
              <a:t> Charge HR Wearable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" y="1560081"/>
            <a:ext cx="2952179" cy="16697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1" y="1573834"/>
            <a:ext cx="2971656" cy="16712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198" y="1583831"/>
            <a:ext cx="2950403" cy="16705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7" y="4028650"/>
            <a:ext cx="3009674" cy="170068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564" y="4028650"/>
            <a:ext cx="2950493" cy="17413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7529" y="1295807"/>
            <a:ext cx="1761905" cy="1904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1620" y="1305089"/>
            <a:ext cx="1247619" cy="17142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337302" y="5795376"/>
            <a:ext cx="2619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err="1" smtClean="0"/>
              <a:t>Heartrate</a:t>
            </a:r>
            <a:r>
              <a:rPr lang="en-GB" sz="1400" b="1" dirty="0" smtClean="0"/>
              <a:t> Trace</a:t>
            </a:r>
          </a:p>
          <a:p>
            <a:pPr algn="ctr"/>
            <a:r>
              <a:rPr lang="en-GB" sz="1400" dirty="0" err="1" smtClean="0"/>
              <a:t>Fitbit</a:t>
            </a:r>
            <a:r>
              <a:rPr lang="en-GB" sz="1400" dirty="0" smtClean="0"/>
              <a:t> Charge HR Wearable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456" y="4040419"/>
            <a:ext cx="3041227" cy="174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7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27"/>
    </mc:Choice>
    <mc:Fallback xmlns="">
      <p:transition spd="slow" advTm="21527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867" y="580542"/>
            <a:ext cx="5547322" cy="328378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025913" y="1883884"/>
            <a:ext cx="0" cy="1436521"/>
          </a:xfrm>
          <a:prstGeom prst="line">
            <a:avLst/>
          </a:prstGeom>
          <a:ln w="41275">
            <a:solidFill>
              <a:srgbClr val="F10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rot="5400000" flipH="1" flipV="1">
            <a:off x="3901451" y="2423580"/>
            <a:ext cx="650600" cy="293889"/>
          </a:xfrm>
          <a:prstGeom prst="bentConnector3">
            <a:avLst>
              <a:gd name="adj1" fmla="val 87254"/>
            </a:avLst>
          </a:prstGeom>
          <a:ln w="38100">
            <a:solidFill>
              <a:srgbClr val="52CA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470377" y="2537352"/>
            <a:ext cx="0" cy="783053"/>
          </a:xfrm>
          <a:prstGeom prst="line">
            <a:avLst/>
          </a:prstGeom>
          <a:ln w="41275">
            <a:solidFill>
              <a:srgbClr val="F070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04502" y="4224967"/>
            <a:ext cx="618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/>
              <a:t>IoT</a:t>
            </a:r>
            <a:r>
              <a:rPr lang="en-GB" dirty="0" smtClean="0"/>
              <a:t> </a:t>
            </a:r>
            <a:r>
              <a:rPr lang="en-GB" b="1" dirty="0" smtClean="0"/>
              <a:t>was</a:t>
            </a:r>
            <a:r>
              <a:rPr lang="en-GB" dirty="0" smtClean="0"/>
              <a:t> initially devices </a:t>
            </a:r>
            <a:r>
              <a:rPr lang="en-GB" b="1" dirty="0" smtClean="0"/>
              <a:t>sensing</a:t>
            </a:r>
            <a:r>
              <a:rPr lang="en-GB" dirty="0" smtClean="0"/>
              <a:t> and </a:t>
            </a:r>
            <a:r>
              <a:rPr lang="en-GB" b="1" dirty="0" smtClean="0"/>
              <a:t>exchanging</a:t>
            </a:r>
            <a:r>
              <a:rPr lang="en-GB" dirty="0" smtClean="0"/>
              <a:t> data streams with humans or other network-enabled devices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860" y="5211063"/>
            <a:ext cx="4809669" cy="1025865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7822163" y="4310132"/>
            <a:ext cx="947451" cy="305634"/>
          </a:xfrm>
          <a:prstGeom prst="roundRect">
            <a:avLst/>
          </a:prstGeom>
          <a:solidFill>
            <a:srgbClr val="609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 smtClean="0"/>
              <a:t>Init</a:t>
            </a:r>
            <a:endParaRPr lang="en-GB" dirty="0"/>
          </a:p>
        </p:txBody>
      </p:sp>
      <p:sp>
        <p:nvSpPr>
          <p:cNvPr id="12" name="Rounded Rectangle 11"/>
          <p:cNvSpPr/>
          <p:nvPr/>
        </p:nvSpPr>
        <p:spPr>
          <a:xfrm>
            <a:off x="7809309" y="4785064"/>
            <a:ext cx="960306" cy="305634"/>
          </a:xfrm>
          <a:prstGeom prst="roundRect">
            <a:avLst/>
          </a:prstGeom>
          <a:solidFill>
            <a:srgbClr val="609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Sense</a:t>
            </a:r>
            <a:endParaRPr lang="en-GB" dirty="0"/>
          </a:p>
        </p:txBody>
      </p:sp>
      <p:sp>
        <p:nvSpPr>
          <p:cNvPr id="13" name="Rounded Rectangle 12"/>
          <p:cNvSpPr/>
          <p:nvPr/>
        </p:nvSpPr>
        <p:spPr>
          <a:xfrm>
            <a:off x="7809309" y="5244894"/>
            <a:ext cx="960306" cy="305634"/>
          </a:xfrm>
          <a:prstGeom prst="roundRect">
            <a:avLst/>
          </a:prstGeom>
          <a:solidFill>
            <a:srgbClr val="609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Transmit</a:t>
            </a:r>
            <a:endParaRPr lang="en-GB" dirty="0"/>
          </a:p>
        </p:txBody>
      </p:sp>
      <p:sp>
        <p:nvSpPr>
          <p:cNvPr id="14" name="Rounded Rectangle 13"/>
          <p:cNvSpPr/>
          <p:nvPr/>
        </p:nvSpPr>
        <p:spPr>
          <a:xfrm>
            <a:off x="7822163" y="5687306"/>
            <a:ext cx="960306" cy="305634"/>
          </a:xfrm>
          <a:prstGeom prst="roundRect">
            <a:avLst/>
          </a:prstGeom>
          <a:solidFill>
            <a:srgbClr val="609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Sleep</a:t>
            </a:r>
            <a:endParaRPr lang="en-GB" dirty="0"/>
          </a:p>
        </p:txBody>
      </p:sp>
      <p:cxnSp>
        <p:nvCxnSpPr>
          <p:cNvPr id="18" name="Straight Arrow Connector 17"/>
          <p:cNvCxnSpPr>
            <a:stCxn id="14" idx="1"/>
          </p:cNvCxnSpPr>
          <p:nvPr/>
        </p:nvCxnSpPr>
        <p:spPr>
          <a:xfrm flipH="1">
            <a:off x="7686887" y="5840123"/>
            <a:ext cx="135276" cy="0"/>
          </a:xfrm>
          <a:prstGeom prst="straightConnector1">
            <a:avLst/>
          </a:prstGeom>
          <a:ln w="19050">
            <a:solidFill>
              <a:srgbClr val="609DD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686887" y="5021603"/>
            <a:ext cx="0" cy="818520"/>
          </a:xfrm>
          <a:prstGeom prst="straightConnector1">
            <a:avLst/>
          </a:prstGeom>
          <a:ln w="19050">
            <a:solidFill>
              <a:srgbClr val="609DD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7684077" y="5024971"/>
            <a:ext cx="135276" cy="0"/>
          </a:xfrm>
          <a:prstGeom prst="straightConnector1">
            <a:avLst/>
          </a:prstGeom>
          <a:ln w="19050">
            <a:solidFill>
              <a:srgbClr val="609DD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8307151" y="4623819"/>
            <a:ext cx="1" cy="153440"/>
          </a:xfrm>
          <a:prstGeom prst="straightConnector1">
            <a:avLst/>
          </a:prstGeom>
          <a:ln w="19050">
            <a:solidFill>
              <a:srgbClr val="609DD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8302797" y="5098439"/>
            <a:ext cx="1" cy="153440"/>
          </a:xfrm>
          <a:prstGeom prst="straightConnector1">
            <a:avLst/>
          </a:prstGeom>
          <a:ln w="19050">
            <a:solidFill>
              <a:srgbClr val="609DD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8302797" y="5551283"/>
            <a:ext cx="1" cy="153440"/>
          </a:xfrm>
          <a:prstGeom prst="straightConnector1">
            <a:avLst/>
          </a:prstGeom>
          <a:ln w="19050">
            <a:solidFill>
              <a:srgbClr val="609DD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http://1cocq93yg4wc47g9a5xhxwjyk5.wpengine.netdna-cdn.com/wp-content/uploads/2014/04/activity-trackers-2014-660x40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2" y="598383"/>
            <a:ext cx="1618614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://i.livescience.com/images/i/000/060/146/iFF/smart-home-131209.jpg?13866219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3" y="1678106"/>
            <a:ext cx="1701354" cy="113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http://innovationjockeys.net/wp-content/uploads/2015/09/iotca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9" y="2981358"/>
            <a:ext cx="1656096" cy="84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https://asheshr.files.wordpress.com/2014/10/smart-home.jpg?w=59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326" y="1697909"/>
            <a:ext cx="1585362" cy="104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https://www.biv.com/media/filer_public_thumbnails/filer_public/78/d0/78d06dcc-6461-4b23-a79d-fc5519a8be47/gv_20121017_biv0112_121019931.jpg__0x400_q95_autocrop_crop-smart_subsampling-2_upscale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325" y="583577"/>
            <a:ext cx="1585363" cy="107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4" descr="http://shhome.wpengine.com/wp-content/uploads/2012/11/SH-26_7-BIG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326" y="2796895"/>
            <a:ext cx="158115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r>
              <a:rPr lang="en-US" cap="none" dirty="0" smtClean="0"/>
              <a:t>alk at </a:t>
            </a:r>
            <a:r>
              <a:rPr lang="en-US" dirty="0" smtClean="0"/>
              <a:t>TU B</a:t>
            </a:r>
            <a:r>
              <a:rPr lang="en-US" cap="none" dirty="0" smtClean="0"/>
              <a:t>erlin, 15 mar. </a:t>
            </a:r>
            <a:r>
              <a:rPr lang="en-US" dirty="0" smtClean="0"/>
              <a:t>2015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031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84"/>
    </mc:Choice>
    <mc:Fallback xmlns="">
      <p:transition spd="slow" advTm="36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  <p:bldP spid="12" grpId="0" animBg="1"/>
      <p:bldP spid="13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62150"/>
            <a:ext cx="7543800" cy="730690"/>
          </a:xfrm>
        </p:spPr>
        <p:txBody>
          <a:bodyPr/>
          <a:lstStyle/>
          <a:p>
            <a:r>
              <a:rPr lang="en-US" b="1" dirty="0" smtClean="0"/>
              <a:t>Overhead Comparison (1)</a:t>
            </a:r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30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44631" y="3446812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Network Traffic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31671" y="6039248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Energy Consumption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32293" y="3469599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CPU Cycles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393324" y="4146917"/>
            <a:ext cx="4519448" cy="1464997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0" tIns="45720" rIns="0" bIns="45720" spcCol="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800" dirty="0"/>
              <a:t>Filtering adds an overhead &lt;2% to AdaM but benefits network traffic reduction by at least 32% and energy consumption by 12%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0" y="1111654"/>
            <a:ext cx="3718809" cy="23654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833" y="1111655"/>
            <a:ext cx="3797036" cy="23579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66" y="3742679"/>
            <a:ext cx="3738503" cy="229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0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183"/>
    </mc:Choice>
    <mc:Fallback xmlns="">
      <p:transition spd="slow" advTm="57183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62150"/>
            <a:ext cx="7543800" cy="730690"/>
          </a:xfrm>
        </p:spPr>
        <p:txBody>
          <a:bodyPr/>
          <a:lstStyle/>
          <a:p>
            <a:r>
              <a:rPr lang="en-US" b="1" dirty="0" smtClean="0"/>
              <a:t>Overhead Comparison (2)</a:t>
            </a:r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31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44631" y="3446812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Network Traffic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31671" y="6039248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Energy Consumption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32293" y="3469599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CPU Cycles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0" y="1111654"/>
            <a:ext cx="3718809" cy="23654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833" y="1111655"/>
            <a:ext cx="3797036" cy="23579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66" y="3742679"/>
            <a:ext cx="3738503" cy="2296569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4482224" y="4146917"/>
            <a:ext cx="4519448" cy="1464997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0" tIns="45720" rIns="0" bIns="45720" spcCol="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dirty="0"/>
              <a:t>D</a:t>
            </a:r>
            <a:r>
              <a:rPr lang="en-US" sz="1800" dirty="0" smtClean="0"/>
              <a:t>ata volume is reduced by 74%, energy consumption by 71%, while accuracy is always above 89% and 83% with filtering enabled</a:t>
            </a:r>
          </a:p>
        </p:txBody>
      </p:sp>
    </p:spTree>
    <p:extLst>
      <p:ext uri="{BB962C8B-B14F-4D97-AF65-F5344CB8AC3E}">
        <p14:creationId xmlns:p14="http://schemas.microsoft.com/office/powerpoint/2010/main" val="6901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"/>
    </mc:Choice>
    <mc:Fallback xmlns="">
      <p:transition spd="slow" advTm="36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62150"/>
            <a:ext cx="7543800" cy="730690"/>
          </a:xfrm>
        </p:spPr>
        <p:txBody>
          <a:bodyPr/>
          <a:lstStyle/>
          <a:p>
            <a:r>
              <a:rPr lang="en-US" b="1" dirty="0" smtClean="0"/>
              <a:t>Overhead Comparison (2)</a:t>
            </a:r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32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206017" y="3373633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Network Traffic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72913" y="336298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Energy Consumption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04508" y="5942154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Error (MAPE)</a:t>
            </a:r>
            <a:endParaRPr lang="en-GB" sz="1400" b="1" dirty="0" smtClean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505031" y="3739276"/>
            <a:ext cx="4309648" cy="1687793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0" tIns="45720" rIns="0" bIns="45720" spcCol="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dirty="0" smtClean="0"/>
              <a:t>FAST’s aggressiveness results in slightly lower energy consumption and network traffic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 smtClean="0"/>
              <a:t>But, this does not come for free… 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1" dirty="0" smtClean="0">
                <a:solidFill>
                  <a:srgbClr val="FF0000"/>
                </a:solidFill>
              </a:rPr>
              <a:t>FAST features a large inaccuracy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695531" y="5508721"/>
            <a:ext cx="3970963" cy="869413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0" tIns="45720" rIns="0" bIns="45720" spcCol="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dirty="0" smtClean="0"/>
              <a:t>AdaM achieves a balance between </a:t>
            </a:r>
            <a:r>
              <a:rPr lang="en-US" sz="1800" b="1" dirty="0" smtClean="0"/>
              <a:t>efficiency</a:t>
            </a:r>
            <a:r>
              <a:rPr lang="en-US" sz="1800" dirty="0" smtClean="0"/>
              <a:t> and </a:t>
            </a:r>
            <a:r>
              <a:rPr lang="en-US" sz="1800" b="1" dirty="0" smtClean="0"/>
              <a:t>accuracy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66" y="1031067"/>
            <a:ext cx="3797036" cy="23579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13" y="1031067"/>
            <a:ext cx="3738503" cy="234698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831116" y="2912985"/>
            <a:ext cx="352245" cy="2423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6405693" y="2868388"/>
            <a:ext cx="352245" cy="2093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83" y="3648537"/>
            <a:ext cx="3653611" cy="2303794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2153893" y="3648537"/>
            <a:ext cx="588982" cy="146068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174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"/>
    </mc:Choice>
    <mc:Fallback xmlns="">
      <p:transition spd="slow" advTm="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73250"/>
            <a:ext cx="7543800" cy="730690"/>
          </a:xfrm>
        </p:spPr>
        <p:txBody>
          <a:bodyPr>
            <a:normAutofit/>
          </a:bodyPr>
          <a:lstStyle/>
          <a:p>
            <a:r>
              <a:rPr lang="en-US" sz="4200" b="1" dirty="0" smtClean="0"/>
              <a:t>Overhead Comparison (3)</a:t>
            </a:r>
            <a:endParaRPr lang="en-GB" sz="42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53871" y="3198909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Energy Consumption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978541"/>
            <a:ext cx="3615269" cy="2220866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3213100" y="965840"/>
            <a:ext cx="609600" cy="22965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4253183" y="1031150"/>
            <a:ext cx="4598717" cy="1242150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0" tIns="45720" rIns="0" bIns="45720" spcCol="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600" dirty="0" smtClean="0"/>
              <a:t>In the case of </a:t>
            </a:r>
            <a:r>
              <a:rPr lang="en-US" sz="1600" b="1" dirty="0" err="1" smtClean="0"/>
              <a:t>heartrate</a:t>
            </a:r>
            <a:r>
              <a:rPr lang="en-US" sz="1600" b="1" dirty="0" smtClean="0"/>
              <a:t> monitoring </a:t>
            </a:r>
            <a:r>
              <a:rPr lang="en-US" sz="1600" dirty="0" smtClean="0"/>
              <a:t>where signal analysis on AC wavelets reflected on wrist arteries is needed, </a:t>
            </a:r>
            <a:r>
              <a:rPr lang="en-US" sz="1600" b="1" dirty="0" smtClean="0"/>
              <a:t>AdaM reduces energy consumption by 86%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4253182" y="2464119"/>
            <a:ext cx="4598717" cy="837881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0" tIns="45720" rIns="0" bIns="45720" spcCol="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600" b="1" dirty="0" smtClean="0"/>
              <a:t>Calorie Counting </a:t>
            </a:r>
            <a:r>
              <a:rPr lang="en-US" sz="1600" dirty="0" smtClean="0"/>
              <a:t>is based </a:t>
            </a:r>
            <a:r>
              <a:rPr lang="en-US" sz="1600" dirty="0"/>
              <a:t>on human body indicators (age, weight, height) and </a:t>
            </a:r>
            <a:r>
              <a:rPr lang="en-US" sz="1600" dirty="0" err="1"/>
              <a:t>heartrate</a:t>
            </a:r>
            <a:r>
              <a:rPr lang="en-US" sz="1600" dirty="0"/>
              <a:t> </a:t>
            </a:r>
            <a:r>
              <a:rPr lang="en-US" sz="1600" dirty="0" smtClean="0"/>
              <a:t>monitoring </a:t>
            </a:r>
            <a:endParaRPr lang="en-US" sz="16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6" y="3465222"/>
            <a:ext cx="3480547" cy="219466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01308" y="5675454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Error (MAPE)</a:t>
            </a:r>
            <a:endParaRPr lang="en-GB" sz="1400" b="1" dirty="0" smtClean="0"/>
          </a:p>
        </p:txBody>
      </p:sp>
      <p:sp>
        <p:nvSpPr>
          <p:cNvPr id="30" name="Rounded Rectangle 29"/>
          <p:cNvSpPr/>
          <p:nvPr/>
        </p:nvSpPr>
        <p:spPr>
          <a:xfrm>
            <a:off x="3187700" y="4483100"/>
            <a:ext cx="609600" cy="12258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582" y="3437908"/>
            <a:ext cx="4196303" cy="2301769"/>
          </a:xfrm>
          <a:prstGeom prst="rect">
            <a:avLst/>
          </a:prstGeom>
        </p:spPr>
      </p:pic>
      <p:sp>
        <p:nvSpPr>
          <p:cNvPr id="31" name="Content Placeholder 2"/>
          <p:cNvSpPr txBox="1">
            <a:spLocks/>
          </p:cNvSpPr>
          <p:nvPr/>
        </p:nvSpPr>
        <p:spPr>
          <a:xfrm>
            <a:off x="1229361" y="5951105"/>
            <a:ext cx="7137399" cy="816545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0" tIns="45720" rIns="0" bIns="45720" spcCol="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600" dirty="0" err="1" smtClean="0"/>
              <a:t>AdaM’s</a:t>
            </a:r>
            <a:r>
              <a:rPr lang="en-US" sz="1600" dirty="0" smtClean="0"/>
              <a:t> </a:t>
            </a:r>
            <a:r>
              <a:rPr lang="en-US" sz="1600" dirty="0"/>
              <a:t>MAPE </a:t>
            </a:r>
            <a:r>
              <a:rPr lang="en-US" sz="1600" dirty="0" smtClean="0"/>
              <a:t>grows </a:t>
            </a:r>
            <a:r>
              <a:rPr lang="en-US" sz="1600" dirty="0"/>
              <a:t>from 6.42% in </a:t>
            </a:r>
            <a:r>
              <a:rPr lang="en-US" sz="1600" dirty="0" err="1"/>
              <a:t>heartrate</a:t>
            </a:r>
            <a:r>
              <a:rPr lang="en-US" sz="1600" dirty="0"/>
              <a:t> monitoring to 9.07% in calorie </a:t>
            </a:r>
            <a:r>
              <a:rPr lang="en-US" sz="1600" dirty="0" smtClean="0"/>
              <a:t>counting in </a:t>
            </a:r>
            <a:r>
              <a:rPr lang="en-US" sz="1600" dirty="0"/>
              <a:t>contrast to FAST with 13.61% and 21.83% respectively 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807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6"/>
    </mc:Choice>
    <mc:Fallback xmlns="">
      <p:transition spd="slow" advTm="1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 animBg="1"/>
      <p:bldP spid="3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36750"/>
            <a:ext cx="7543800" cy="730690"/>
          </a:xfrm>
        </p:spPr>
        <p:txBody>
          <a:bodyPr>
            <a:normAutofit/>
          </a:bodyPr>
          <a:lstStyle/>
          <a:p>
            <a:r>
              <a:rPr lang="en-US" sz="4200" b="1" dirty="0" smtClean="0"/>
              <a:t>Overhead Comparison (4)</a:t>
            </a:r>
            <a:endParaRPr lang="en-GB" sz="42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  <p:pic>
        <p:nvPicPr>
          <p:cNvPr id="24" name="Picture 2" descr="http://pearapparel.co.uk/wp-content/uploads/2015/08/549i4125B4CDECDCDD0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633" y="3254759"/>
            <a:ext cx="1800200" cy="131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http://www.absolutegeeks.com/wp-content/uploads/2015/06/bfec8f_727d106e992f4f0a9280f55fc2c757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521" y="1761666"/>
            <a:ext cx="2014549" cy="91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pbs.twimg.com/profile_images/1210469005/fitbit-logo-for-twitter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74"/>
          <a:stretch/>
        </p:blipFill>
        <p:spPr bwMode="auto">
          <a:xfrm>
            <a:off x="4287522" y="1739036"/>
            <a:ext cx="1045343" cy="75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https://pbs.twimg.com/profile_images/1210469005/fitbit-logo-for-twitter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74"/>
          <a:stretch/>
        </p:blipFill>
        <p:spPr bwMode="auto">
          <a:xfrm>
            <a:off x="4290845" y="3520888"/>
            <a:ext cx="1045343" cy="75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5188849" y="3378759"/>
            <a:ext cx="2839514" cy="1009104"/>
          </a:xfrm>
          <a:prstGeom prst="rect">
            <a:avLst/>
          </a:prstGeom>
        </p:spPr>
        <p:txBody>
          <a:bodyPr vert="horz" lIns="190970" tIns="95485" rIns="190970" bIns="95485" rtlCol="0" anchor="ctr">
            <a:noAutofit/>
          </a:bodyPr>
          <a:lstStyle>
            <a:lvl1pPr algn="ctr" defTabSz="4173404" rtl="0" eaLnBrk="1" latinLnBrk="0" hangingPunct="1">
              <a:spcBef>
                <a:spcPct val="0"/>
              </a:spcBef>
              <a:buNone/>
              <a:defRPr sz="2007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b="1" dirty="0" smtClean="0">
                <a:solidFill>
                  <a:srgbClr val="FFC000"/>
                </a:solidFill>
                <a:ea typeface="+mn-ea"/>
                <a:cs typeface="+mn-cs"/>
              </a:rPr>
              <a:t> +</a:t>
            </a:r>
            <a:r>
              <a:rPr lang="en-US" sz="3800" b="1" dirty="0" smtClean="0">
                <a:solidFill>
                  <a:schemeClr val="accent6"/>
                </a:solidFill>
                <a:ea typeface="+mn-ea"/>
                <a:cs typeface="+mn-cs"/>
              </a:rPr>
              <a:t>   </a:t>
            </a:r>
            <a:r>
              <a:rPr lang="en-US" sz="4400" b="1" dirty="0" smtClean="0">
                <a:solidFill>
                  <a:srgbClr val="609DD6"/>
                </a:solidFill>
                <a:latin typeface="Bauhaus 93" charset="0"/>
                <a:ea typeface="Bauhaus 93" charset="0"/>
                <a:cs typeface="Bauhaus 93" charset="0"/>
              </a:rPr>
              <a:t>AdaM</a:t>
            </a:r>
            <a:endParaRPr lang="en-US" sz="3800" dirty="0">
              <a:solidFill>
                <a:srgbClr val="609DD6"/>
              </a:solidFill>
              <a:latin typeface="Bauhaus 93" charset="0"/>
              <a:ea typeface="Bauhaus 93" charset="0"/>
              <a:cs typeface="Bauhaus 93" charset="0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2321229" y="2596159"/>
            <a:ext cx="2839514" cy="628053"/>
          </a:xfrm>
          <a:prstGeom prst="rect">
            <a:avLst/>
          </a:prstGeom>
        </p:spPr>
        <p:txBody>
          <a:bodyPr vert="horz" lIns="190970" tIns="95485" rIns="190970" bIns="95485" rtlCol="0" anchor="ctr">
            <a:noAutofit/>
          </a:bodyPr>
          <a:lstStyle>
            <a:lvl1pPr algn="ctr" defTabSz="4173404" rtl="0" eaLnBrk="1" latinLnBrk="0" hangingPunct="1">
              <a:spcBef>
                <a:spcPct val="0"/>
              </a:spcBef>
              <a:buNone/>
              <a:defRPr sz="2007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rgbClr val="FF0000"/>
                </a:solidFill>
                <a:ea typeface="+mn-ea"/>
                <a:cs typeface="+mn-cs"/>
              </a:rPr>
              <a:t>3 - 5 days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2317499" y="4357070"/>
            <a:ext cx="2839514" cy="628053"/>
          </a:xfrm>
          <a:prstGeom prst="rect">
            <a:avLst/>
          </a:prstGeom>
        </p:spPr>
        <p:txBody>
          <a:bodyPr vert="horz" lIns="190970" tIns="95485" rIns="190970" bIns="95485" rtlCol="0" anchor="ctr">
            <a:noAutofit/>
          </a:bodyPr>
          <a:lstStyle>
            <a:lvl1pPr algn="ctr" defTabSz="4173404" rtl="0" eaLnBrk="1" latinLnBrk="0" hangingPunct="1">
              <a:spcBef>
                <a:spcPct val="0"/>
              </a:spcBef>
              <a:buNone/>
              <a:defRPr sz="2007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rgbClr val="00B050"/>
                </a:solidFill>
                <a:ea typeface="+mn-ea"/>
                <a:cs typeface="+mn-cs"/>
              </a:rPr>
              <a:t>7-8 days</a:t>
            </a: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6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"/>
    </mc:Choice>
    <mc:Fallback xmlns="">
      <p:transition spd="slow" advTm="472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239" y="1319638"/>
            <a:ext cx="3971925" cy="2350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46330"/>
            <a:ext cx="7543800" cy="687545"/>
          </a:xfrm>
        </p:spPr>
        <p:txBody>
          <a:bodyPr/>
          <a:lstStyle/>
          <a:p>
            <a:r>
              <a:rPr lang="en-GB" b="1" dirty="0" smtClean="0"/>
              <a:t>Scalability Evaluation </a:t>
            </a:r>
            <a:r>
              <a:rPr lang="en-GB" dirty="0" smtClean="0"/>
              <a:t>(1)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8112" y="1124306"/>
            <a:ext cx="5004951" cy="5208600"/>
          </a:xfrm>
        </p:spPr>
        <p:txBody>
          <a:bodyPr spcCol="216000"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sz="2200" dirty="0" smtClean="0"/>
              <a:t>Integrated </a:t>
            </a:r>
            <a:r>
              <a:rPr lang="en-GB" sz="2200" dirty="0" err="1" smtClean="0"/>
              <a:t>AdaM</a:t>
            </a:r>
            <a:r>
              <a:rPr lang="en-GB" sz="2200" dirty="0" smtClean="0"/>
              <a:t> to a data </a:t>
            </a:r>
            <a:r>
              <a:rPr lang="en-GB" sz="2200" dirty="0"/>
              <a:t>streaming </a:t>
            </a:r>
            <a:r>
              <a:rPr lang="en-GB" sz="2200" dirty="0" smtClean="0"/>
              <a:t>system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sz="2200" dirty="0" smtClean="0"/>
              <a:t>JCatascopia </a:t>
            </a:r>
            <a:r>
              <a:rPr lang="en-GB" sz="2200" dirty="0"/>
              <a:t>Cloud </a:t>
            </a:r>
            <a:r>
              <a:rPr lang="en-GB" sz="2200" dirty="0" smtClean="0"/>
              <a:t>Monitoring System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GB" sz="1800" dirty="0" err="1" smtClean="0"/>
              <a:t>JCatascopia</a:t>
            </a:r>
            <a:r>
              <a:rPr lang="en-GB" sz="1800" dirty="0" smtClean="0"/>
              <a:t> </a:t>
            </a:r>
            <a:r>
              <a:rPr lang="en-GB" sz="1800" dirty="0"/>
              <a:t>Agents </a:t>
            </a:r>
            <a:r>
              <a:rPr lang="en-GB" sz="1800" dirty="0" smtClean="0"/>
              <a:t>(data sources) use </a:t>
            </a:r>
            <a:r>
              <a:rPr lang="en-GB" sz="1800" dirty="0" err="1" smtClean="0"/>
              <a:t>AdaM</a:t>
            </a:r>
            <a:r>
              <a:rPr lang="en-GB" sz="1800" dirty="0" smtClean="0"/>
              <a:t>   to adapt monitoring intensity 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GB" sz="1800" dirty="0" smtClean="0"/>
              <a:t>Archiving time is measured at </a:t>
            </a:r>
            <a:r>
              <a:rPr lang="en-GB" sz="1800" dirty="0" err="1" smtClean="0"/>
              <a:t>JCatascopia</a:t>
            </a:r>
            <a:r>
              <a:rPr lang="en-GB" sz="1800" dirty="0" smtClean="0"/>
              <a:t> Server to evaluate data velocity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sz="2200" dirty="0" smtClean="0"/>
              <a:t>Compare </a:t>
            </a:r>
            <a:r>
              <a:rPr lang="en-GB" sz="2200" b="1" dirty="0" smtClean="0"/>
              <a:t>AdaM</a:t>
            </a:r>
            <a:r>
              <a:rPr lang="en-GB" sz="2200" b="1" dirty="0"/>
              <a:t> </a:t>
            </a:r>
            <a:r>
              <a:rPr lang="en-GB" sz="2200" dirty="0" smtClean="0"/>
              <a:t>over </a:t>
            </a:r>
            <a:r>
              <a:rPr lang="en-GB" sz="2200" b="1" dirty="0" smtClean="0"/>
              <a:t>Periodic Sampling</a:t>
            </a:r>
            <a:endParaRPr lang="en-GB" sz="22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5706" y="5502666"/>
            <a:ext cx="349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hlinkClick r:id="rId5"/>
              </a:rPr>
              <a:t>https</a:t>
            </a:r>
            <a:r>
              <a:rPr lang="en-GB" sz="1400" dirty="0">
                <a:hlinkClick r:id="rId5"/>
              </a:rPr>
              <a:t>://</a:t>
            </a:r>
            <a:r>
              <a:rPr lang="en-GB" sz="1400" dirty="0" smtClean="0">
                <a:hlinkClick r:id="rId5"/>
              </a:rPr>
              <a:t>github.com/dtrihinas/JCatascopia</a:t>
            </a:r>
            <a:endParaRPr lang="en-GB" sz="1400" dirty="0"/>
          </a:p>
        </p:txBody>
      </p:sp>
      <p:cxnSp>
        <p:nvCxnSpPr>
          <p:cNvPr id="33" name="Straight Arrow Connector 32"/>
          <p:cNvCxnSpPr>
            <a:stCxn id="34" idx="3"/>
          </p:cNvCxnSpPr>
          <p:nvPr/>
        </p:nvCxnSpPr>
        <p:spPr>
          <a:xfrm>
            <a:off x="6248400" y="3828555"/>
            <a:ext cx="723900" cy="952090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tailEnd type="triangle"/>
          </a:ln>
          <a:effectLst/>
        </p:spPr>
      </p:cxnSp>
      <p:sp>
        <p:nvSpPr>
          <p:cNvPr id="35" name="Rounded Rectangle 34"/>
          <p:cNvSpPr/>
          <p:nvPr/>
        </p:nvSpPr>
        <p:spPr>
          <a:xfrm>
            <a:off x="6972300" y="4704855"/>
            <a:ext cx="1104900" cy="381000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6" name="Can 35"/>
          <p:cNvSpPr/>
          <p:nvPr/>
        </p:nvSpPr>
        <p:spPr>
          <a:xfrm>
            <a:off x="8558212" y="4738193"/>
            <a:ext cx="381000" cy="304800"/>
          </a:xfrm>
          <a:prstGeom prst="can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DB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486400" y="3638055"/>
            <a:ext cx="72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sz="1600" b="1" dirty="0" smtClean="0">
                <a:solidFill>
                  <a:prstClr val="white"/>
                </a:solidFill>
                <a:ea typeface="ＭＳ Ｐゴシック" charset="0"/>
              </a:rPr>
              <a:t>Agent</a:t>
            </a:r>
            <a:endParaRPr lang="en-GB" b="1" dirty="0">
              <a:solidFill>
                <a:prstClr val="white"/>
              </a:solidFill>
              <a:ea typeface="ＭＳ Ｐゴシック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410200" y="4229290"/>
            <a:ext cx="838200" cy="381000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429250" y="4229290"/>
            <a:ext cx="72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sz="1600" b="1" dirty="0" smtClean="0">
                <a:solidFill>
                  <a:prstClr val="white"/>
                </a:solidFill>
                <a:ea typeface="ＭＳ Ｐゴシック" charset="0"/>
              </a:rPr>
              <a:t>Agent</a:t>
            </a:r>
            <a:endParaRPr lang="en-GB" b="1" dirty="0">
              <a:solidFill>
                <a:prstClr val="white"/>
              </a:solidFill>
              <a:ea typeface="ＭＳ Ｐゴシック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5410200" y="5352555"/>
            <a:ext cx="838200" cy="381000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29250" y="5352555"/>
            <a:ext cx="72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sz="1600" b="1" dirty="0" smtClean="0">
                <a:solidFill>
                  <a:prstClr val="white"/>
                </a:solidFill>
                <a:ea typeface="ＭＳ Ｐゴシック" charset="0"/>
              </a:rPr>
              <a:t>Agent</a:t>
            </a:r>
            <a:endParaRPr lang="en-GB" b="1" dirty="0">
              <a:solidFill>
                <a:prstClr val="white"/>
              </a:solidFill>
              <a:ea typeface="ＭＳ Ｐゴシック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15000" y="4481658"/>
            <a:ext cx="28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b="1" dirty="0" smtClean="0">
                <a:solidFill>
                  <a:prstClr val="black"/>
                </a:solidFill>
                <a:ea typeface="ＭＳ Ｐゴシック" charset="0"/>
              </a:rPr>
              <a:t>. . </a:t>
            </a:r>
            <a:r>
              <a:rPr lang="en-GB" b="1" dirty="0">
                <a:solidFill>
                  <a:prstClr val="black"/>
                </a:solidFill>
                <a:ea typeface="ＭＳ Ｐゴシック" charset="0"/>
              </a:rPr>
              <a:t>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934200" y="4747301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sz="1600" b="1" dirty="0" smtClean="0">
                <a:solidFill>
                  <a:prstClr val="white"/>
                </a:solidFill>
                <a:ea typeface="ＭＳ Ｐゴシック" charset="0"/>
              </a:rPr>
              <a:t>JCatascopia</a:t>
            </a:r>
            <a:endParaRPr lang="en-GB" b="1" dirty="0">
              <a:solidFill>
                <a:prstClr val="white"/>
              </a:solidFill>
              <a:ea typeface="ＭＳ Ｐゴシック" charset="0"/>
            </a:endParaRPr>
          </a:p>
        </p:txBody>
      </p:sp>
      <p:cxnSp>
        <p:nvCxnSpPr>
          <p:cNvPr id="47" name="Straight Arrow Connector 46"/>
          <p:cNvCxnSpPr>
            <a:stCxn id="41" idx="3"/>
          </p:cNvCxnSpPr>
          <p:nvPr/>
        </p:nvCxnSpPr>
        <p:spPr>
          <a:xfrm>
            <a:off x="6248400" y="4419790"/>
            <a:ext cx="711994" cy="512216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tailEnd type="triangle"/>
          </a:ln>
          <a:effectLst/>
        </p:spPr>
      </p:cxnSp>
      <p:cxnSp>
        <p:nvCxnSpPr>
          <p:cNvPr id="48" name="Straight Arrow Connector 47"/>
          <p:cNvCxnSpPr>
            <a:stCxn id="43" idx="3"/>
          </p:cNvCxnSpPr>
          <p:nvPr/>
        </p:nvCxnSpPr>
        <p:spPr>
          <a:xfrm flipV="1">
            <a:off x="6248400" y="5054592"/>
            <a:ext cx="695325" cy="488463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tailEnd type="triangle"/>
          </a:ln>
          <a:effectLst/>
        </p:spPr>
      </p:cxnSp>
      <p:cxnSp>
        <p:nvCxnSpPr>
          <p:cNvPr id="49" name="Straight Arrow Connector 48"/>
          <p:cNvCxnSpPr/>
          <p:nvPr/>
        </p:nvCxnSpPr>
        <p:spPr>
          <a:xfrm>
            <a:off x="8115300" y="4929081"/>
            <a:ext cx="419100" cy="0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tailEnd type="triangle"/>
          </a:ln>
          <a:effectLst/>
        </p:spPr>
      </p:cxnSp>
      <p:grpSp>
        <p:nvGrpSpPr>
          <p:cNvPr id="50" name="Group 49"/>
          <p:cNvGrpSpPr/>
          <p:nvPr/>
        </p:nvGrpSpPr>
        <p:grpSpPr>
          <a:xfrm>
            <a:off x="5968116" y="4331176"/>
            <a:ext cx="723900" cy="323165"/>
            <a:chOff x="6019800" y="5048935"/>
            <a:chExt cx="723900" cy="323165"/>
          </a:xfrm>
        </p:grpSpPr>
        <p:sp>
          <p:nvSpPr>
            <p:cNvPr id="51" name="Rounded Rectangle 50"/>
            <p:cNvSpPr/>
            <p:nvPr/>
          </p:nvSpPr>
          <p:spPr>
            <a:xfrm>
              <a:off x="6096000" y="5125135"/>
              <a:ext cx="533400" cy="218665"/>
            </a:xfrm>
            <a:prstGeom prst="round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019800" y="5048935"/>
              <a:ext cx="7239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ＭＳ Ｐゴシック" charset="0"/>
                </a:rPr>
                <a:t>AdaM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962650" y="5446560"/>
            <a:ext cx="723900" cy="323165"/>
            <a:chOff x="6019800" y="6172200"/>
            <a:chExt cx="723900" cy="323165"/>
          </a:xfrm>
        </p:grpSpPr>
        <p:sp>
          <p:nvSpPr>
            <p:cNvPr id="54" name="Rounded Rectangle 53"/>
            <p:cNvSpPr/>
            <p:nvPr/>
          </p:nvSpPr>
          <p:spPr>
            <a:xfrm>
              <a:off x="6096000" y="6248400"/>
              <a:ext cx="533400" cy="218665"/>
            </a:xfrm>
            <a:prstGeom prst="round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019800" y="6172200"/>
              <a:ext cx="7239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ＭＳ Ｐゴシック" charset="0"/>
                </a:rPr>
                <a:t>AdaM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6143625" y="4770115"/>
            <a:ext cx="7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sz="1400" b="1" dirty="0" smtClean="0">
                <a:solidFill>
                  <a:prstClr val="black"/>
                </a:solidFill>
                <a:ea typeface="ＭＳ Ｐゴシック" charset="0"/>
              </a:rPr>
              <a:t>metrics</a:t>
            </a:r>
            <a:endParaRPr lang="en-GB" b="1" dirty="0">
              <a:solidFill>
                <a:prstClr val="black"/>
              </a:solidFill>
              <a:ea typeface="ＭＳ Ｐゴシック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239" y="1316837"/>
            <a:ext cx="3951487" cy="2347273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5571064" y="1611923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b="1" dirty="0" smtClean="0">
                <a:solidFill>
                  <a:srgbClr val="F79646"/>
                </a:solidFill>
                <a:ea typeface="ＭＳ Ｐゴシック" charset="0"/>
              </a:rPr>
              <a:t>Data velocity is reduced to a linear growth</a:t>
            </a:r>
            <a:endParaRPr lang="en-GB" b="1" dirty="0">
              <a:solidFill>
                <a:srgbClr val="F79646"/>
              </a:solidFill>
              <a:ea typeface="ＭＳ Ｐゴシック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Talk at TU Berlin, 15 mar. 2015</a:t>
            </a:r>
            <a:endParaRPr lang="en-US" dirty="0"/>
          </a:p>
        </p:txBody>
      </p:sp>
      <p:cxnSp>
        <p:nvCxnSpPr>
          <p:cNvPr id="61" name="Straight Connector 60"/>
          <p:cNvCxnSpPr>
            <a:stCxn id="59" idx="2"/>
            <a:endCxn id="35" idx="0"/>
          </p:cNvCxnSpPr>
          <p:nvPr/>
        </p:nvCxnSpPr>
        <p:spPr>
          <a:xfrm flipH="1">
            <a:off x="7524750" y="4513883"/>
            <a:ext cx="4248" cy="19097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18" descr="https://cdn4.iconfinder.com/data/icons/seo-and-optimization/80/Seo_and_optimization_icons-06-51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486" y="4012859"/>
            <a:ext cx="501024" cy="50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141261" y="5864181"/>
            <a:ext cx="8690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JCatascopia</a:t>
            </a:r>
            <a:r>
              <a:rPr lang="en-US" sz="1200" b="1" dirty="0"/>
              <a:t>: Monitoring Elastically Adaptive Applications in the Cloud</a:t>
            </a:r>
            <a:r>
              <a:rPr lang="en-US" sz="1200" dirty="0"/>
              <a:t>. </a:t>
            </a:r>
            <a:r>
              <a:rPr lang="en-US" sz="1200" b="1" dirty="0" err="1" smtClean="0"/>
              <a:t>Trihinas</a:t>
            </a:r>
            <a:r>
              <a:rPr lang="en-US" sz="1200" b="1" dirty="0"/>
              <a:t>, D.</a:t>
            </a:r>
            <a:r>
              <a:rPr lang="en-US" sz="1200" dirty="0"/>
              <a:t>; </a:t>
            </a:r>
            <a:r>
              <a:rPr lang="en-US" sz="1200" dirty="0" err="1"/>
              <a:t>Pallis</a:t>
            </a:r>
            <a:r>
              <a:rPr lang="en-US" sz="1200" dirty="0"/>
              <a:t>, G.; and </a:t>
            </a:r>
            <a:r>
              <a:rPr lang="en-US" sz="1200" dirty="0" err="1"/>
              <a:t>Dikaiakos</a:t>
            </a:r>
            <a:r>
              <a:rPr lang="en-US" sz="1200" dirty="0"/>
              <a:t>, M. D. In the </a:t>
            </a:r>
            <a:r>
              <a:rPr lang="en-US" sz="1200" b="1" dirty="0"/>
              <a:t>14th IEEE/ACM International Symposium on Cluster, Cloud and Grid Computing (CCGRID </a:t>
            </a:r>
            <a:r>
              <a:rPr lang="en-US" sz="1200" b="1" dirty="0" smtClean="0"/>
              <a:t>2014), </a:t>
            </a:r>
            <a:r>
              <a:rPr lang="en-US" sz="1200" dirty="0" smtClean="0"/>
              <a:t>pages </a:t>
            </a:r>
            <a:r>
              <a:rPr lang="en-US" sz="1200" dirty="0"/>
              <a:t>226-235, May, Chicago, IL, USA, 2014. 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5410200" y="3638055"/>
            <a:ext cx="838200" cy="381000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943600" y="3780930"/>
            <a:ext cx="723900" cy="323165"/>
            <a:chOff x="6019800" y="4457700"/>
            <a:chExt cx="723900" cy="323165"/>
          </a:xfrm>
        </p:grpSpPr>
        <p:sp>
          <p:nvSpPr>
            <p:cNvPr id="38" name="Rounded Rectangle 37"/>
            <p:cNvSpPr/>
            <p:nvPr/>
          </p:nvSpPr>
          <p:spPr>
            <a:xfrm>
              <a:off x="6096000" y="4533900"/>
              <a:ext cx="533400" cy="218665"/>
            </a:xfrm>
            <a:prstGeom prst="round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019800" y="4457700"/>
              <a:ext cx="7239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ＭＳ Ｐゴシック" charset="0"/>
                </a:rPr>
                <a:t>AdaM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5465179" y="3582112"/>
            <a:ext cx="72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sz="1600" b="1" dirty="0" smtClean="0">
                <a:solidFill>
                  <a:prstClr val="white"/>
                </a:solidFill>
                <a:ea typeface="ＭＳ Ｐゴシック" charset="0"/>
              </a:rPr>
              <a:t>Agent</a:t>
            </a:r>
            <a:endParaRPr lang="en-GB" b="1" dirty="0">
              <a:solidFill>
                <a:prstClr val="white"/>
              </a:solidFill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577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4"/>
    </mc:Choice>
    <mc:Fallback xmlns="">
      <p:transition spd="slow" advTm="4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5" grpId="0" animBg="1"/>
      <p:bldP spid="36" grpId="0" animBg="1"/>
      <p:bldP spid="41" grpId="0" animBg="1"/>
      <p:bldP spid="42" grpId="0"/>
      <p:bldP spid="43" grpId="0" animBg="1"/>
      <p:bldP spid="44" grpId="0"/>
      <p:bldP spid="45" grpId="0"/>
      <p:bldP spid="46" grpId="0"/>
      <p:bldP spid="56" grpId="0"/>
      <p:bldP spid="60" grpId="0"/>
      <p:bldP spid="62" grpId="0"/>
      <p:bldP spid="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46330"/>
            <a:ext cx="7543800" cy="687545"/>
          </a:xfrm>
        </p:spPr>
        <p:txBody>
          <a:bodyPr/>
          <a:lstStyle/>
          <a:p>
            <a:r>
              <a:rPr lang="en-GB" b="1" dirty="0" smtClean="0"/>
              <a:t>Scalability Evaluation </a:t>
            </a:r>
            <a:r>
              <a:rPr lang="en-GB" dirty="0" smtClean="0"/>
              <a:t>(2)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42900" y="1124306"/>
            <a:ext cx="8509000" cy="5208600"/>
          </a:xfrm>
        </p:spPr>
        <p:txBody>
          <a:bodyPr spcCol="216000"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sz="2200" b="1" dirty="0" smtClean="0"/>
              <a:t>Dublin Smart City Intelligent Transportation Service </a:t>
            </a:r>
            <a:r>
              <a:rPr lang="en-GB" sz="2200" dirty="0" smtClean="0"/>
              <a:t>(Dublin ITS)</a:t>
            </a:r>
            <a:endParaRPr lang="en-GB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  <p:pic>
        <p:nvPicPr>
          <p:cNvPr id="59" name="Picture 22" descr="http://blog.ibmjstart.net/wp-content/uploads/2015/12/kafka-logo-600x39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186" y="3148598"/>
            <a:ext cx="950374" cy="61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/>
          <p:cNvCxnSpPr/>
          <p:nvPr/>
        </p:nvCxnSpPr>
        <p:spPr>
          <a:xfrm flipH="1">
            <a:off x="4181086" y="3049332"/>
            <a:ext cx="370112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2" descr="https://encrypted-tbn3.gstatic.com/images?q=tbn:ANd9GcQIGLIexa3m9T-2gJ8faX3LqpZ__IFQPO3fj0WIztwQqyGzzm3utyiSzf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149" y="2039257"/>
            <a:ext cx="670379" cy="6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0" descr="https://openclipart.org/image/2400px/svg_to_png/191831/wifi-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79839" y="1869922"/>
            <a:ext cx="276997" cy="1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https://encrypted-tbn3.gstatic.com/images?q=tbn:ANd9GcQIGLIexa3m9T-2gJ8faX3LqpZ__IFQPO3fj0WIztwQqyGzzm3utyiSzf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149" y="3389086"/>
            <a:ext cx="670379" cy="6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s://openclipart.org/image/2400px/svg_to_png/191831/wifi-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79839" y="3219751"/>
            <a:ext cx="276997" cy="1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/>
          <p:cNvSpPr txBox="1"/>
          <p:nvPr/>
        </p:nvSpPr>
        <p:spPr>
          <a:xfrm>
            <a:off x="1801611" y="2505828"/>
            <a:ext cx="2830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. . .</a:t>
            </a:r>
            <a:endParaRPr lang="en-GB" sz="1400" b="1" dirty="0"/>
          </a:p>
        </p:txBody>
      </p:sp>
      <p:pic>
        <p:nvPicPr>
          <p:cNvPr id="67" name="Picture 12" descr="https://upload.wikimedia.org/wikipedia/commons/thumb/b/be/AWS_Simple_Icons_Messaging_Amazon_SQS_Queue.svg/2000px-AWS_Simple_Icons_Messaging_Amazon_SQS_Queue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932" y="2592162"/>
            <a:ext cx="1166132" cy="91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ounded Rectangle 67"/>
          <p:cNvSpPr/>
          <p:nvPr/>
        </p:nvSpPr>
        <p:spPr>
          <a:xfrm>
            <a:off x="2211329" y="2207196"/>
            <a:ext cx="107515" cy="356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2880070" y="3039380"/>
            <a:ext cx="370112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84" idx="3"/>
          </p:cNvCxnSpPr>
          <p:nvPr/>
        </p:nvCxnSpPr>
        <p:spPr>
          <a:xfrm flipH="1" flipV="1">
            <a:off x="2318844" y="2385332"/>
            <a:ext cx="561227" cy="65404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>
          <a:xfrm>
            <a:off x="3675410" y="2871907"/>
            <a:ext cx="107515" cy="356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ounded Rectangle 71"/>
          <p:cNvSpPr/>
          <p:nvPr/>
        </p:nvSpPr>
        <p:spPr>
          <a:xfrm>
            <a:off x="3479462" y="2871903"/>
            <a:ext cx="107515" cy="35627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ounded Rectangle 72"/>
          <p:cNvSpPr/>
          <p:nvPr/>
        </p:nvSpPr>
        <p:spPr>
          <a:xfrm>
            <a:off x="3849578" y="2882790"/>
            <a:ext cx="107515" cy="35627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ounded Rectangle 73"/>
          <p:cNvSpPr/>
          <p:nvPr/>
        </p:nvSpPr>
        <p:spPr>
          <a:xfrm>
            <a:off x="2179343" y="3523472"/>
            <a:ext cx="107515" cy="35627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/>
          <p:cNvCxnSpPr/>
          <p:nvPr/>
        </p:nvCxnSpPr>
        <p:spPr>
          <a:xfrm flipH="1">
            <a:off x="2286858" y="3039380"/>
            <a:ext cx="593212" cy="6622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3022260" y="2883015"/>
            <a:ext cx="107515" cy="356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7" name="Picture 14" descr="https://cdn3.iconfinder.com/data/icons/online-marketing-vol-2/72/58-512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5" r="14982" b="77328"/>
          <a:stretch/>
        </p:blipFill>
        <p:spPr bwMode="auto">
          <a:xfrm>
            <a:off x="4906163" y="2076318"/>
            <a:ext cx="1175658" cy="42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6" descr="http://inquidia.com/sites/default/files/spark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39" y="1754301"/>
            <a:ext cx="606425" cy="32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4" descr="https://cdn3.iconfinder.com/data/icons/online-marketing-vol-2/72/58-512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5" r="14982" b="77328"/>
          <a:stretch/>
        </p:blipFill>
        <p:spPr bwMode="auto">
          <a:xfrm>
            <a:off x="4906162" y="3523472"/>
            <a:ext cx="1175659" cy="42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6" descr="http://inquidia.com/sites/default/files/spark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39" y="3201455"/>
            <a:ext cx="606425" cy="32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5356724" y="2551544"/>
            <a:ext cx="2830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. . .</a:t>
            </a:r>
            <a:endParaRPr lang="en-GB" sz="1400" b="1" dirty="0"/>
          </a:p>
        </p:txBody>
      </p:sp>
      <p:sp>
        <p:nvSpPr>
          <p:cNvPr id="82" name="Rounded Rectangle 81"/>
          <p:cNvSpPr/>
          <p:nvPr/>
        </p:nvSpPr>
        <p:spPr>
          <a:xfrm>
            <a:off x="4329777" y="2869832"/>
            <a:ext cx="107515" cy="356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3" name="Straight Connector 82"/>
          <p:cNvCxnSpPr/>
          <p:nvPr/>
        </p:nvCxnSpPr>
        <p:spPr>
          <a:xfrm flipH="1">
            <a:off x="4551199" y="2291073"/>
            <a:ext cx="354964" cy="74830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 flipV="1">
            <a:off x="4551198" y="3049333"/>
            <a:ext cx="354964" cy="68889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4709866" y="2442243"/>
            <a:ext cx="107515" cy="35627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ounded Rectangle 85"/>
          <p:cNvSpPr/>
          <p:nvPr/>
        </p:nvSpPr>
        <p:spPr>
          <a:xfrm>
            <a:off x="4709867" y="3241384"/>
            <a:ext cx="107515" cy="356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081161" y="2329827"/>
            <a:ext cx="702392" cy="67298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6081821" y="2989920"/>
            <a:ext cx="701732" cy="74830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18" descr="https://cdn4.iconfinder.com/data/icons/seo-and-optimization/80/Seo_and_optimization_icons-06-51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449" y="2653955"/>
            <a:ext cx="731336" cy="73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Connector 89"/>
          <p:cNvCxnSpPr/>
          <p:nvPr/>
        </p:nvCxnSpPr>
        <p:spPr>
          <a:xfrm flipH="1">
            <a:off x="6748626" y="3002811"/>
            <a:ext cx="370112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8111" y="4406900"/>
            <a:ext cx="26452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 smtClean="0"/>
              <a:t>1000 Buses* with GPS tracking sending updates to ITS with 16 </a:t>
            </a:r>
            <a:r>
              <a:rPr lang="en-US" sz="1400" dirty="0" err="1" smtClean="0"/>
              <a:t>params</a:t>
            </a:r>
            <a:r>
              <a:rPr lang="en-US" sz="1400" dirty="0" smtClean="0"/>
              <a:t> (e.g. </a:t>
            </a:r>
            <a:r>
              <a:rPr lang="en-US" sz="1400" dirty="0" err="1" smtClean="0"/>
              <a:t>busID</a:t>
            </a:r>
            <a:r>
              <a:rPr lang="en-US" sz="1400" dirty="0" smtClean="0"/>
              <a:t>, location, </a:t>
            </a:r>
            <a:r>
              <a:rPr lang="en-US" sz="1400" b="1" dirty="0" smtClean="0"/>
              <a:t>current route delay</a:t>
            </a:r>
            <a:r>
              <a:rPr lang="en-US" sz="1400" dirty="0" smtClean="0"/>
              <a:t>)</a:t>
            </a:r>
          </a:p>
          <a:p>
            <a:pPr algn="ctr">
              <a:lnSpc>
                <a:spcPct val="150000"/>
              </a:lnSpc>
            </a:pPr>
            <a:endParaRPr lang="en-US" sz="1100" dirty="0"/>
          </a:p>
          <a:p>
            <a:pPr algn="ctr">
              <a:lnSpc>
                <a:spcPct val="150000"/>
              </a:lnSpc>
            </a:pPr>
            <a:r>
              <a:rPr lang="en-US" sz="1400" dirty="0" smtClean="0"/>
              <a:t>*Real data from Jan. 2014</a:t>
            </a:r>
            <a:endParaRPr lang="en-US" sz="1400" dirty="0"/>
          </a:p>
        </p:txBody>
      </p:sp>
      <p:sp>
        <p:nvSpPr>
          <p:cNvPr id="91" name="TextBox 90"/>
          <p:cNvSpPr txBox="1"/>
          <p:nvPr/>
        </p:nvSpPr>
        <p:spPr>
          <a:xfrm>
            <a:off x="2730500" y="4416203"/>
            <a:ext cx="19632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 smtClean="0"/>
              <a:t>Apache Kafka queuing service on x-large VM (16VCPU, 16GB RAM, 100GB Disk)</a:t>
            </a:r>
            <a:endParaRPr lang="en-US" sz="1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768600" y="4416203"/>
            <a:ext cx="0" cy="15908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4699000" y="4390803"/>
            <a:ext cx="0" cy="15908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945523" y="4427121"/>
            <a:ext cx="39190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 smtClean="0"/>
              <a:t>Apache Spark cluster with 5 workers on large VMs (8VCPU, 8GB RAM, 40GB Disk)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4729623" y="5151021"/>
            <a:ext cx="428420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 smtClean="0"/>
              <a:t>Alerts ITS operators when more than 10 buses in a Dublin city area, per </a:t>
            </a:r>
            <a:r>
              <a:rPr lang="en-US" sz="1400" dirty="0"/>
              <a:t>5min </a:t>
            </a:r>
            <a:r>
              <a:rPr lang="en-US" sz="1400" dirty="0" smtClean="0"/>
              <a:t>window, are reporting delays over 1 standard deviation from their weekly average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242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83"/>
    </mc:Choice>
    <mc:Fallback xmlns="">
      <p:transition spd="slow" advTm="40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8" grpId="0" animBg="1"/>
      <p:bldP spid="71" grpId="0" animBg="1"/>
      <p:bldP spid="72" grpId="0" animBg="1"/>
      <p:bldP spid="73" grpId="0" animBg="1"/>
      <p:bldP spid="74" grpId="0" animBg="1"/>
      <p:bldP spid="76" grpId="0" animBg="1"/>
      <p:bldP spid="81" grpId="0"/>
      <p:bldP spid="82" grpId="0" animBg="1"/>
      <p:bldP spid="85" grpId="0" animBg="1"/>
      <p:bldP spid="86" grpId="0" animBg="1"/>
      <p:bldP spid="5" grpId="0"/>
      <p:bldP spid="91" grpId="0"/>
      <p:bldP spid="93" grpId="0"/>
      <p:bldP spid="9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46330"/>
            <a:ext cx="7543800" cy="687545"/>
          </a:xfrm>
        </p:spPr>
        <p:txBody>
          <a:bodyPr/>
          <a:lstStyle/>
          <a:p>
            <a:r>
              <a:rPr lang="en-GB" b="1" dirty="0" smtClean="0"/>
              <a:t>Scalability Evaluation </a:t>
            </a:r>
            <a:r>
              <a:rPr lang="en-GB" dirty="0" smtClean="0"/>
              <a:t>(3)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42900" y="1124306"/>
            <a:ext cx="8509000" cy="5208600"/>
          </a:xfrm>
        </p:spPr>
        <p:txBody>
          <a:bodyPr spcCol="216000"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sz="2200" dirty="0" smtClean="0"/>
              <a:t>Spark total delay (processing + scheduling) for T=1, 5, 10 intervals and </a:t>
            </a:r>
            <a:r>
              <a:rPr lang="en-GB" sz="2200" dirty="0" err="1" smtClean="0"/>
              <a:t>AdaM</a:t>
            </a:r>
            <a:r>
              <a:rPr lang="en-GB" sz="2200" dirty="0" smtClean="0"/>
              <a:t> with</a:t>
            </a:r>
            <a:r>
              <a:rPr lang="el-GR" sz="2200" dirty="0" smtClean="0"/>
              <a:t> </a:t>
            </a:r>
            <a:r>
              <a:rPr lang="en-US" sz="2200" dirty="0" smtClean="0"/>
              <a:t>max imprecision</a:t>
            </a:r>
            <a:r>
              <a:rPr lang="en-GB" sz="2200" dirty="0" smtClean="0"/>
              <a:t> </a:t>
            </a:r>
            <a:r>
              <a:rPr lang="el-GR" sz="2200" dirty="0" smtClean="0"/>
              <a:t>γ = 0.15</a:t>
            </a:r>
            <a:endParaRPr lang="en-GB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" y="2307151"/>
            <a:ext cx="6860540" cy="38114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67" y="2301916"/>
            <a:ext cx="6821873" cy="38114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67" y="2296681"/>
            <a:ext cx="6794500" cy="37802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35" y="2328316"/>
            <a:ext cx="7096564" cy="38610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49500" y="3471422"/>
            <a:ext cx="2987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ED792B"/>
                </a:solidFill>
              </a:rPr>
              <a:t>After 572 buses deployment becomes unstable</a:t>
            </a:r>
            <a:endParaRPr lang="en-US" b="1" dirty="0">
              <a:solidFill>
                <a:srgbClr val="ED792B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49500" y="3456931"/>
            <a:ext cx="2987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ED792B"/>
                </a:solidFill>
              </a:rPr>
              <a:t>After 746 buses </a:t>
            </a:r>
            <a:r>
              <a:rPr lang="en-US" b="1" dirty="0" smtClean="0">
                <a:solidFill>
                  <a:srgbClr val="ED792B"/>
                </a:solidFill>
              </a:rPr>
              <a:t>deployment becomes unstable</a:t>
            </a:r>
            <a:endParaRPr lang="en-US" b="1" dirty="0">
              <a:solidFill>
                <a:srgbClr val="ED792B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98700" y="3448975"/>
            <a:ext cx="2987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ED792B"/>
                </a:solidFill>
              </a:rPr>
              <a:t>Deployment remains stable barely rising above threshold at 971 buses</a:t>
            </a:r>
            <a:endParaRPr lang="en-US" b="1" dirty="0">
              <a:solidFill>
                <a:srgbClr val="ED792B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73300" y="3469140"/>
            <a:ext cx="2987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ED792B"/>
                </a:solidFill>
              </a:rPr>
              <a:t>Deployment remains stable but rises above threshold at 817 buses</a:t>
            </a:r>
            <a:endParaRPr lang="en-US" b="1" dirty="0">
              <a:solidFill>
                <a:srgbClr val="ED792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638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1"/>
    </mc:Choice>
    <mc:Fallback xmlns="">
      <p:transition spd="slow" advTm="1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2" grpId="1"/>
      <p:bldP spid="13" grpId="0"/>
      <p:bldP spid="13" grpId="1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46330"/>
            <a:ext cx="7543800" cy="687545"/>
          </a:xfrm>
        </p:spPr>
        <p:txBody>
          <a:bodyPr/>
          <a:lstStyle/>
          <a:p>
            <a:r>
              <a:rPr lang="en-GB" b="1" dirty="0" smtClean="0"/>
              <a:t>Scalability Evaluation </a:t>
            </a:r>
            <a:r>
              <a:rPr lang="en-GB" dirty="0" smtClean="0"/>
              <a:t>(4)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325358"/>
            <a:ext cx="4305300" cy="2749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00" y="1350757"/>
            <a:ext cx="4318000" cy="274944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14094" y="4266288"/>
            <a:ext cx="7242811" cy="933212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0" tIns="45720" rIns="0" bIns="45720" spcCol="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700" b="1" dirty="0" smtClean="0"/>
              <a:t>AdaM achieves an 83% average accuracy with &gt;85% in all major Dublin areas 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700" dirty="0" smtClean="0"/>
              <a:t>compared to 46% for T=5s and 17% for T=10s</a:t>
            </a:r>
            <a:endParaRPr lang="en-US" sz="1700" b="1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014094" y="5315188"/>
            <a:ext cx="7242811" cy="933212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0" tIns="45720" rIns="0" bIns="45720" spcCol="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700" dirty="0" smtClean="0"/>
              <a:t>High variety of sampling rates used throughout the hours of the day</a:t>
            </a:r>
            <a:r>
              <a:rPr lang="en-US" sz="1700" dirty="0"/>
              <a:t> </a:t>
            </a:r>
            <a:r>
              <a:rPr lang="en-US" sz="1700" dirty="0" smtClean="0"/>
              <a:t>showing the need of adaptive sampling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236211" y="1396061"/>
            <a:ext cx="427989" cy="238853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328411" y="1396061"/>
            <a:ext cx="212089" cy="238853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399022" y="1413616"/>
            <a:ext cx="427989" cy="238853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082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6"/>
    </mc:Choice>
    <mc:Fallback xmlns="">
      <p:transition spd="slow" advTm="1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7" grpId="0" animBg="1"/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31024"/>
            <a:ext cx="7543800" cy="675882"/>
          </a:xfrm>
        </p:spPr>
        <p:txBody>
          <a:bodyPr>
            <a:normAutofit/>
          </a:bodyPr>
          <a:lstStyle/>
          <a:p>
            <a:r>
              <a:rPr lang="en-GB" sz="4000" b="1" dirty="0" smtClean="0"/>
              <a:t>Conclusions</a:t>
            </a:r>
            <a:endParaRPr lang="en-GB" sz="4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39</a:t>
            </a:fld>
            <a:endParaRPr lang="en-US" dirty="0"/>
          </a:p>
        </p:txBody>
      </p:sp>
      <p:pic>
        <p:nvPicPr>
          <p:cNvPr id="1026" name="Picture 2" descr="http://recruitingdaily.com/wp-content/uploads/sites/6/2015/05/big-data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122" y="1274950"/>
            <a:ext cx="2580876" cy="218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41.media.tumblr.com/368a9423e583456e43908d2f35e2c511/tumblr_nue7qnp8Ba1u89nz2o1_40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9" b="14446"/>
          <a:stretch/>
        </p:blipFill>
        <p:spPr bwMode="auto">
          <a:xfrm>
            <a:off x="6466871" y="3725138"/>
            <a:ext cx="2619377" cy="260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118112" y="1125381"/>
            <a:ext cx="6257288" cy="5152728"/>
          </a:xfrm>
          <a:prstGeom prst="rect">
            <a:avLst/>
          </a:prstGeom>
        </p:spPr>
        <p:txBody>
          <a:bodyPr vert="horz" wrap="square" lIns="0" tIns="45720" rIns="0" bIns="45720" spcCol="21600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sz="2200" dirty="0" smtClean="0"/>
              <a:t>Edge-mining on </a:t>
            </a:r>
            <a:r>
              <a:rPr lang="en-GB" sz="2200" dirty="0" err="1" smtClean="0"/>
              <a:t>IoT</a:t>
            </a:r>
            <a:r>
              <a:rPr lang="en-GB" sz="2200" dirty="0" smtClean="0"/>
              <a:t> devices is both resource and energy intensive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sz="2200" dirty="0" smtClean="0"/>
              <a:t>Big data streaming engines struggle to cope as the volume and velocity of </a:t>
            </a:r>
            <a:r>
              <a:rPr lang="en-GB" sz="2200" dirty="0" err="1" smtClean="0"/>
              <a:t>IoT</a:t>
            </a:r>
            <a:r>
              <a:rPr lang="en-GB" sz="2200" dirty="0" smtClean="0"/>
              <a:t>-generated data keep increasing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GB" sz="600" dirty="0" smtClean="0"/>
              <a:t> </a:t>
            </a:r>
            <a:endParaRPr lang="en-GB" sz="400" dirty="0" smtClean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sz="1900" dirty="0" smtClean="0"/>
              <a:t>Adapts the monitoring intensity based on current metric evolution and variability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sz="1900" dirty="0" smtClean="0"/>
              <a:t> Reduces processing, network traffic and energy consumption on </a:t>
            </a:r>
            <a:r>
              <a:rPr lang="en-GB" sz="1900" dirty="0" err="1" smtClean="0"/>
              <a:t>IoT</a:t>
            </a:r>
            <a:r>
              <a:rPr lang="en-GB" sz="1900" dirty="0" smtClean="0"/>
              <a:t> devices and the </a:t>
            </a:r>
            <a:r>
              <a:rPr lang="en-GB" sz="1900" dirty="0" err="1" smtClean="0"/>
              <a:t>IoT</a:t>
            </a:r>
            <a:r>
              <a:rPr lang="en-GB" sz="1900" dirty="0" smtClean="0"/>
              <a:t> network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sz="1900" dirty="0" smtClean="0"/>
              <a:t>Achieves a balance between efficiency and accuracy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49684" y="3693625"/>
            <a:ext cx="2643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dirty="0">
                <a:solidFill>
                  <a:srgbClr val="0070C0"/>
                </a:solidFill>
                <a:latin typeface="Bauhaus 93" charset="0"/>
                <a:ea typeface="Bauhaus 93" charset="0"/>
                <a:cs typeface="Bauhaus 93" charset="0"/>
              </a:rPr>
              <a:t>The </a:t>
            </a:r>
            <a:r>
              <a:rPr lang="en-GB" sz="2000" dirty="0" err="1">
                <a:solidFill>
                  <a:srgbClr val="0070C0"/>
                </a:solidFill>
                <a:latin typeface="Bauhaus 93" charset="0"/>
                <a:ea typeface="Bauhaus 93" charset="0"/>
                <a:cs typeface="Bauhaus 93" charset="0"/>
              </a:rPr>
              <a:t>AdaM</a:t>
            </a:r>
            <a:r>
              <a:rPr lang="en-GB" sz="2000" dirty="0">
                <a:solidFill>
                  <a:srgbClr val="0070C0"/>
                </a:solidFill>
                <a:latin typeface="Bauhaus 93" charset="0"/>
                <a:ea typeface="Bauhaus 93" charset="0"/>
                <a:cs typeface="Bauhaus 93" charset="0"/>
              </a:rPr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166180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17"/>
    </mc:Choice>
    <mc:Fallback xmlns="">
      <p:transition spd="slow" advTm="18617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31023"/>
            <a:ext cx="7543800" cy="754981"/>
          </a:xfrm>
        </p:spPr>
        <p:txBody>
          <a:bodyPr>
            <a:normAutofit/>
          </a:bodyPr>
          <a:lstStyle/>
          <a:p>
            <a:r>
              <a:rPr lang="en-GB" b="1" dirty="0" smtClean="0"/>
              <a:t>Edge-Mining</a:t>
            </a:r>
            <a:endParaRPr lang="en-GB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1911058" y="2786063"/>
            <a:ext cx="5514286" cy="242528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28613" y="1276540"/>
            <a:ext cx="8458200" cy="1052961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GB" sz="2600" dirty="0" smtClean="0"/>
              <a:t>A term coined to reflect </a:t>
            </a:r>
            <a:r>
              <a:rPr lang="en-GB" sz="2600" b="1" dirty="0" smtClean="0"/>
              <a:t>data processing </a:t>
            </a:r>
            <a:r>
              <a:rPr lang="en-GB" sz="2600" dirty="0" smtClean="0"/>
              <a:t>and </a:t>
            </a:r>
            <a:r>
              <a:rPr lang="en-GB" sz="2600" b="1" dirty="0" smtClean="0"/>
              <a:t>decision-making </a:t>
            </a:r>
            <a:r>
              <a:rPr lang="en-GB" sz="2600" dirty="0" smtClean="0"/>
              <a:t>on </a:t>
            </a:r>
            <a:r>
              <a:rPr lang="en-GB" sz="2600" b="1" dirty="0" smtClean="0"/>
              <a:t>“smart” devices</a:t>
            </a:r>
            <a:r>
              <a:rPr lang="en-GB" sz="2600" dirty="0" smtClean="0"/>
              <a:t> that sit at the edge of </a:t>
            </a:r>
            <a:r>
              <a:rPr lang="en-GB" sz="2600" dirty="0" err="1" smtClean="0"/>
              <a:t>IoT</a:t>
            </a:r>
            <a:r>
              <a:rPr lang="en-GB" sz="2600" dirty="0" smtClean="0"/>
              <a:t> networks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855" y="4071208"/>
            <a:ext cx="809524" cy="112381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5079971" y="3659602"/>
            <a:ext cx="760491" cy="697117"/>
          </a:xfrm>
          <a:prstGeom prst="ellipse">
            <a:avLst/>
          </a:prstGeom>
          <a:noFill/>
          <a:ln w="38100">
            <a:solidFill>
              <a:srgbClr val="12B9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4291873" y="5073072"/>
            <a:ext cx="833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 smtClean="0"/>
              <a:t>Buy more detergent</a:t>
            </a:r>
            <a:endParaRPr lang="en-GB" sz="1200" b="1" dirty="0"/>
          </a:p>
        </p:txBody>
      </p:sp>
      <p:sp>
        <p:nvSpPr>
          <p:cNvPr id="14" name="Content Placeholder 9"/>
          <p:cNvSpPr txBox="1">
            <a:spLocks/>
          </p:cNvSpPr>
          <p:nvPr/>
        </p:nvSpPr>
        <p:spPr>
          <a:xfrm>
            <a:off x="822960" y="5530158"/>
            <a:ext cx="7543800" cy="644508"/>
          </a:xfrm>
          <a:prstGeom prst="rect">
            <a:avLst/>
          </a:prstGeom>
        </p:spPr>
        <p:txBody>
          <a:bodyPr vert="horz" wrap="square" lIns="0" tIns="45720" rIns="0" bIns="45720" spcCol="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i="1" dirty="0" smtClean="0"/>
              <a:t>…our devices just got a little bit more “smarter”…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15" name="Rounded Rectangle 14"/>
          <p:cNvSpPr/>
          <p:nvPr/>
        </p:nvSpPr>
        <p:spPr>
          <a:xfrm>
            <a:off x="7709583" y="2731647"/>
            <a:ext cx="947451" cy="305634"/>
          </a:xfrm>
          <a:prstGeom prst="roundRect">
            <a:avLst/>
          </a:prstGeom>
          <a:solidFill>
            <a:srgbClr val="609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 smtClean="0"/>
              <a:t>Init</a:t>
            </a:r>
            <a:endParaRPr lang="en-GB" dirty="0"/>
          </a:p>
        </p:txBody>
      </p:sp>
      <p:sp>
        <p:nvSpPr>
          <p:cNvPr id="16" name="Rounded Rectangle 15"/>
          <p:cNvSpPr/>
          <p:nvPr/>
        </p:nvSpPr>
        <p:spPr>
          <a:xfrm>
            <a:off x="7696729" y="3180460"/>
            <a:ext cx="960306" cy="305634"/>
          </a:xfrm>
          <a:prstGeom prst="roundRect">
            <a:avLst/>
          </a:prstGeom>
          <a:solidFill>
            <a:srgbClr val="609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Sense</a:t>
            </a:r>
            <a:endParaRPr lang="en-GB" dirty="0"/>
          </a:p>
        </p:txBody>
      </p:sp>
      <p:sp>
        <p:nvSpPr>
          <p:cNvPr id="17" name="Rounded Rectangle 16"/>
          <p:cNvSpPr/>
          <p:nvPr/>
        </p:nvSpPr>
        <p:spPr>
          <a:xfrm>
            <a:off x="7696729" y="4493193"/>
            <a:ext cx="960306" cy="305634"/>
          </a:xfrm>
          <a:prstGeom prst="roundRect">
            <a:avLst/>
          </a:prstGeom>
          <a:solidFill>
            <a:srgbClr val="609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Transmit</a:t>
            </a:r>
            <a:endParaRPr lang="en-GB" dirty="0"/>
          </a:p>
        </p:txBody>
      </p:sp>
      <p:sp>
        <p:nvSpPr>
          <p:cNvPr id="18" name="Rounded Rectangle 17"/>
          <p:cNvSpPr/>
          <p:nvPr/>
        </p:nvSpPr>
        <p:spPr>
          <a:xfrm>
            <a:off x="7709583" y="4935605"/>
            <a:ext cx="960306" cy="305634"/>
          </a:xfrm>
          <a:prstGeom prst="roundRect">
            <a:avLst/>
          </a:prstGeom>
          <a:solidFill>
            <a:srgbClr val="609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Sleep</a:t>
            </a:r>
            <a:endParaRPr lang="en-GB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7574307" y="5079713"/>
            <a:ext cx="135276" cy="0"/>
          </a:xfrm>
          <a:prstGeom prst="straightConnector1">
            <a:avLst/>
          </a:prstGeom>
          <a:ln w="19050">
            <a:solidFill>
              <a:srgbClr val="609DD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571497" y="3329909"/>
            <a:ext cx="2810" cy="1758513"/>
          </a:xfrm>
          <a:prstGeom prst="straightConnector1">
            <a:avLst/>
          </a:prstGeom>
          <a:ln w="19050">
            <a:solidFill>
              <a:srgbClr val="609DD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7571497" y="3333277"/>
            <a:ext cx="135276" cy="0"/>
          </a:xfrm>
          <a:prstGeom prst="straightConnector1">
            <a:avLst/>
          </a:prstGeom>
          <a:ln w="19050">
            <a:solidFill>
              <a:srgbClr val="609DD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7696729" y="3603503"/>
            <a:ext cx="960306" cy="305634"/>
          </a:xfrm>
          <a:prstGeom prst="roundRect">
            <a:avLst/>
          </a:prstGeom>
          <a:solidFill>
            <a:srgbClr val="609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Receive</a:t>
            </a:r>
            <a:endParaRPr lang="en-GB" dirty="0"/>
          </a:p>
        </p:txBody>
      </p:sp>
      <p:sp>
        <p:nvSpPr>
          <p:cNvPr id="23" name="Rounded Rectangle 22"/>
          <p:cNvSpPr/>
          <p:nvPr/>
        </p:nvSpPr>
        <p:spPr>
          <a:xfrm>
            <a:off x="7696729" y="4051597"/>
            <a:ext cx="973160" cy="305634"/>
          </a:xfrm>
          <a:prstGeom prst="roundRect">
            <a:avLst/>
          </a:prstGeom>
          <a:solidFill>
            <a:srgbClr val="609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 smtClean="0"/>
              <a:t>Actuation</a:t>
            </a:r>
            <a:endParaRPr lang="en-GB" sz="15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8812557" y="3329909"/>
            <a:ext cx="0" cy="859046"/>
          </a:xfrm>
          <a:prstGeom prst="straightConnector1">
            <a:avLst/>
          </a:prstGeom>
          <a:ln w="19050">
            <a:solidFill>
              <a:srgbClr val="609DD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8658144" y="4180246"/>
            <a:ext cx="152400" cy="417"/>
          </a:xfrm>
          <a:prstGeom prst="straightConnector1">
            <a:avLst/>
          </a:prstGeom>
          <a:ln w="19050">
            <a:solidFill>
              <a:srgbClr val="609DD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8678010" y="3332292"/>
            <a:ext cx="135276" cy="0"/>
          </a:xfrm>
          <a:prstGeom prst="straightConnector1">
            <a:avLst/>
          </a:prstGeom>
          <a:ln w="19050">
            <a:solidFill>
              <a:srgbClr val="609DD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822082" y="4239146"/>
            <a:ext cx="729" cy="780665"/>
          </a:xfrm>
          <a:prstGeom prst="straightConnector1">
            <a:avLst/>
          </a:prstGeom>
          <a:ln w="19050">
            <a:solidFill>
              <a:srgbClr val="609DD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8667669" y="5019811"/>
            <a:ext cx="152400" cy="417"/>
          </a:xfrm>
          <a:prstGeom prst="straightConnector1">
            <a:avLst/>
          </a:prstGeom>
          <a:ln w="19050">
            <a:solidFill>
              <a:srgbClr val="609DD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8687535" y="4250238"/>
            <a:ext cx="135276" cy="0"/>
          </a:xfrm>
          <a:prstGeom prst="straightConnector1">
            <a:avLst/>
          </a:prstGeom>
          <a:ln w="19050">
            <a:solidFill>
              <a:srgbClr val="609DD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8189736" y="3038286"/>
            <a:ext cx="1" cy="153440"/>
          </a:xfrm>
          <a:prstGeom prst="straightConnector1">
            <a:avLst/>
          </a:prstGeom>
          <a:ln w="19050">
            <a:solidFill>
              <a:srgbClr val="609DD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8182806" y="3464132"/>
            <a:ext cx="1" cy="153440"/>
          </a:xfrm>
          <a:prstGeom prst="straightConnector1">
            <a:avLst/>
          </a:prstGeom>
          <a:ln w="19050">
            <a:solidFill>
              <a:srgbClr val="609DD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8185228" y="3909716"/>
            <a:ext cx="1" cy="153440"/>
          </a:xfrm>
          <a:prstGeom prst="straightConnector1">
            <a:avLst/>
          </a:prstGeom>
          <a:ln w="19050">
            <a:solidFill>
              <a:srgbClr val="609DD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189736" y="4357231"/>
            <a:ext cx="1" cy="153440"/>
          </a:xfrm>
          <a:prstGeom prst="straightConnector1">
            <a:avLst/>
          </a:prstGeom>
          <a:ln w="19050">
            <a:solidFill>
              <a:srgbClr val="609DD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185225" y="4797994"/>
            <a:ext cx="1" cy="153440"/>
          </a:xfrm>
          <a:prstGeom prst="straightConnector1">
            <a:avLst/>
          </a:prstGeom>
          <a:ln w="19050">
            <a:solidFill>
              <a:srgbClr val="609DD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290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24"/>
    </mc:Choice>
    <mc:Fallback xmlns="">
      <p:transition spd="slow" advTm="37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22" grpId="0" animBg="1"/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982" y="1706863"/>
            <a:ext cx="3795974" cy="14088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26" y="3596922"/>
            <a:ext cx="990600" cy="99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2436" y="3799834"/>
            <a:ext cx="2174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GB" sz="1600" dirty="0" smtClean="0"/>
              <a:t>o-funded by the European Commission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12900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3"/>
    </mc:Choice>
    <mc:Fallback xmlns="">
      <p:transition spd="slow" advTm="3983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41</a:t>
            </a:fld>
            <a:endParaRPr lang="en-US" dirty="0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09" y="859463"/>
            <a:ext cx="5397500" cy="37107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1103087">
            <a:off x="2801545" y="1048901"/>
            <a:ext cx="15945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400" b="1" dirty="0" smtClean="0">
                <a:latin typeface="Freestyle Script" pitchFamily="66" charset="0"/>
              </a:rPr>
              <a:t>Thank</a:t>
            </a:r>
          </a:p>
          <a:p>
            <a:pPr algn="ctr"/>
            <a:r>
              <a:rPr lang="en-GB" sz="3400" b="1" dirty="0">
                <a:latin typeface="Freestyle Script" pitchFamily="66" charset="0"/>
              </a:rPr>
              <a:t>y</a:t>
            </a:r>
            <a:r>
              <a:rPr lang="en-GB" sz="3400" b="1" dirty="0" smtClean="0">
                <a:latin typeface="Freestyle Script" pitchFamily="66" charset="0"/>
              </a:rPr>
              <a:t>ou!</a:t>
            </a:r>
            <a:endParaRPr lang="en-GB" sz="3400" b="1" dirty="0">
              <a:latin typeface="Freestyle Script" pitchFamily="66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26509" y="4662677"/>
            <a:ext cx="6696075" cy="1196609"/>
            <a:chOff x="2438400" y="4521368"/>
            <a:chExt cx="6696075" cy="1196609"/>
          </a:xfrm>
        </p:grpSpPr>
        <p:sp>
          <p:nvSpPr>
            <p:cNvPr id="10" name="TextBox 10"/>
            <p:cNvSpPr txBox="1"/>
            <p:nvPr/>
          </p:nvSpPr>
          <p:spPr>
            <a:xfrm>
              <a:off x="2438400" y="4521368"/>
              <a:ext cx="6696075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Laboratory for Internet Computing</a:t>
              </a:r>
            </a:p>
            <a:p>
              <a:pPr algn="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Department of Computer Science</a:t>
              </a:r>
            </a:p>
            <a:p>
              <a:pPr algn="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University of Cyprus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TextBox 12"/>
            <p:cNvSpPr txBox="1"/>
            <p:nvPr/>
          </p:nvSpPr>
          <p:spPr>
            <a:xfrm>
              <a:off x="2438400" y="5410200"/>
              <a:ext cx="6696075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hlinkClick r:id="rId4"/>
                </a:rPr>
                <a:t>http://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hlinkClick r:id="rId4"/>
                </a:rPr>
                <a:t>linc.ucy.ac.cy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2" name="Picture 11" descr="C:\Users\andpapad.CS7807\Downloads\LInCA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4597398"/>
              <a:ext cx="3124203" cy="1041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746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723"/>
    </mc:Choice>
    <mc:Fallback xmlns="">
      <p:transition spd="slow" advTm="95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42764"/>
            <a:ext cx="7543800" cy="803308"/>
          </a:xfrm>
        </p:spPr>
        <p:txBody>
          <a:bodyPr/>
          <a:lstStyle/>
          <a:p>
            <a:r>
              <a:rPr lang="en-GB" b="1" dirty="0" smtClean="0"/>
              <a:t>The “Big Data” in </a:t>
            </a:r>
            <a:r>
              <a:rPr lang="en-GB" b="1" dirty="0" err="1" smtClean="0"/>
              <a:t>IoT</a:t>
            </a:r>
            <a:endParaRPr lang="en-GB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56" y="1407353"/>
            <a:ext cx="5537224" cy="194018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61722" y="1394652"/>
            <a:ext cx="2229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[IDC, Big Data in </a:t>
            </a:r>
            <a:r>
              <a:rPr lang="en-GB" sz="1400" dirty="0" err="1" smtClean="0"/>
              <a:t>IoT</a:t>
            </a:r>
            <a:r>
              <a:rPr lang="en-GB" sz="1400" dirty="0" smtClean="0"/>
              <a:t>, 2014]</a:t>
            </a:r>
            <a:endParaRPr lang="en-GB" sz="1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735" y="3434440"/>
            <a:ext cx="4190859" cy="284199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08423" y="2978083"/>
            <a:ext cx="2034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smtClean="0"/>
              <a:t>[Cisco, IBSG, Apr 2011]</a:t>
            </a:r>
            <a:endParaRPr lang="en-GB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5267" y="3874932"/>
            <a:ext cx="422808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IoT</a:t>
            </a:r>
            <a:r>
              <a:rPr lang="en-US" sz="22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Monitoring Data </a:t>
            </a:r>
          </a:p>
          <a:p>
            <a:pPr>
              <a:lnSpc>
                <a:spcPct val="150000"/>
              </a:lnSpc>
            </a:pPr>
            <a:r>
              <a:rPr lang="en-US" sz="2600" dirty="0" smtClean="0">
                <a:solidFill>
                  <a:srgbClr val="609DD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2% of digital universe in 2012 </a:t>
            </a:r>
          </a:p>
          <a:p>
            <a:pPr>
              <a:lnSpc>
                <a:spcPct val="150000"/>
              </a:lnSpc>
            </a:pPr>
            <a:r>
              <a:rPr lang="en-US" sz="2600" dirty="0" smtClean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Projections for &gt;10% in 2020</a:t>
            </a:r>
            <a:endParaRPr lang="en-US" sz="2600" dirty="0">
              <a:solidFill>
                <a:srgbClr val="FF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80972" y="4059807"/>
            <a:ext cx="1838644" cy="316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smtClean="0"/>
              <a:t>[Gartner, 2015]</a:t>
            </a:r>
            <a:endParaRPr lang="en-GB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359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528"/>
    </mc:Choice>
    <mc:Fallback xmlns="">
      <p:transition spd="slow" advTm="61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04" y="442764"/>
            <a:ext cx="8644078" cy="80330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Big Data </a:t>
            </a:r>
            <a:r>
              <a:rPr lang="en-GB" b="1"/>
              <a:t>Challenges </a:t>
            </a:r>
            <a:r>
              <a:rPr lang="en-GB" b="1" smtClean="0"/>
              <a:t>Transitioning to </a:t>
            </a:r>
            <a:r>
              <a:rPr lang="en-GB" b="1" dirty="0" err="1" smtClean="0"/>
              <a:t>IoT</a:t>
            </a:r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45605" y="1503588"/>
            <a:ext cx="5577680" cy="1848056"/>
          </a:xfrm>
          <a:prstGeom prst="rect">
            <a:avLst/>
          </a:prstGeom>
        </p:spPr>
        <p:txBody>
          <a:bodyPr vert="horz" wrap="square" lIns="0" tIns="45720" rIns="0" bIns="45720" spcCol="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200" dirty="0" smtClean="0"/>
              <a:t>Taming </a:t>
            </a:r>
            <a:r>
              <a:rPr lang="en-GB" sz="2200" b="1" dirty="0" smtClean="0"/>
              <a:t>data volume</a:t>
            </a:r>
            <a:r>
              <a:rPr lang="en-GB" sz="2200" dirty="0" smtClean="0"/>
              <a:t> and </a:t>
            </a:r>
            <a:r>
              <a:rPr lang="en-GB" sz="2200" b="1" dirty="0" smtClean="0"/>
              <a:t>data velocity</a:t>
            </a:r>
            <a:r>
              <a:rPr lang="en-GB" sz="2200" dirty="0" smtClean="0"/>
              <a:t> with </a:t>
            </a:r>
            <a:r>
              <a:rPr lang="en-GB" sz="2200" b="1" dirty="0" smtClean="0"/>
              <a:t>limited processing and network capabilities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972" y="1690349"/>
            <a:ext cx="3064150" cy="1318558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45604" y="3240065"/>
            <a:ext cx="8365402" cy="1125384"/>
          </a:xfrm>
          <a:prstGeom prst="rect">
            <a:avLst/>
          </a:prstGeom>
        </p:spPr>
        <p:txBody>
          <a:bodyPr vert="horz" wrap="square" lIns="0" tIns="45720" rIns="0" bIns="45720" spcCol="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90000"/>
              </a:lnSpc>
              <a:spcBef>
                <a:spcPts val="528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200" dirty="0" err="1" smtClean="0"/>
              <a:t>IoT</a:t>
            </a:r>
            <a:r>
              <a:rPr lang="en-GB" sz="2200" dirty="0" smtClean="0"/>
              <a:t> devices are usually battery-powered which means </a:t>
            </a:r>
            <a:r>
              <a:rPr lang="en-GB" sz="2200" b="1" dirty="0" smtClean="0"/>
              <a:t>intense processing</a:t>
            </a:r>
            <a:r>
              <a:rPr lang="en-GB" sz="2200" dirty="0" smtClean="0"/>
              <a:t> results in increased energy consumption (</a:t>
            </a:r>
            <a:r>
              <a:rPr lang="en-GB" sz="2200" b="1" dirty="0" smtClean="0"/>
              <a:t>less battery-life</a:t>
            </a:r>
            <a:r>
              <a:rPr lang="en-GB" sz="2200" dirty="0" smtClean="0"/>
              <a:t>)</a:t>
            </a:r>
            <a:endParaRPr lang="en-GB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5949250" y="2966937"/>
            <a:ext cx="2940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Zhang et al., </a:t>
            </a:r>
            <a:r>
              <a:rPr lang="en-GB" sz="1400" dirty="0" err="1" smtClean="0"/>
              <a:t>Usenix</a:t>
            </a:r>
            <a:r>
              <a:rPr lang="en-GB" sz="1400" dirty="0" smtClean="0"/>
              <a:t> </a:t>
            </a:r>
            <a:r>
              <a:rPr lang="en-GB" sz="1400" dirty="0" err="1" smtClean="0"/>
              <a:t>HotCloud</a:t>
            </a:r>
            <a:r>
              <a:rPr lang="en-GB" sz="1400" dirty="0" smtClean="0"/>
              <a:t>, 2015</a:t>
            </a:r>
            <a:endParaRPr lang="en-GB" sz="1400" dirty="0"/>
          </a:p>
        </p:txBody>
      </p:sp>
      <p:sp>
        <p:nvSpPr>
          <p:cNvPr id="11" name="Rounded Rectangle 10"/>
          <p:cNvSpPr/>
          <p:nvPr/>
        </p:nvSpPr>
        <p:spPr>
          <a:xfrm>
            <a:off x="7116896" y="1701366"/>
            <a:ext cx="1292467" cy="12509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965" y="4521113"/>
            <a:ext cx="4160809" cy="1736507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660136" y="4902807"/>
            <a:ext cx="1422830" cy="13351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  <p:pic>
        <p:nvPicPr>
          <p:cNvPr id="14" name="Picture 6" descr="http://www.absolutegeeks.com/wp-content/uploads/2015/06/bfec8f_727d106e992f4f0a9280f55fc2c7570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909" y="5318177"/>
            <a:ext cx="1339297" cy="100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791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471"/>
    </mc:Choice>
    <mc:Fallback xmlns="">
      <p:transition spd="slow" advTm="84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00049" y="758952"/>
            <a:ext cx="8258175" cy="3566160"/>
          </a:xfrm>
        </p:spPr>
        <p:txBody>
          <a:bodyPr>
            <a:normAutofit/>
          </a:bodyPr>
          <a:lstStyle/>
          <a:p>
            <a:r>
              <a:rPr lang="en-GB" sz="7000" dirty="0" smtClean="0"/>
              <a:t>Low-Cost Adaptive Monitoring Techniques</a:t>
            </a:r>
            <a:endParaRPr lang="en-GB" sz="70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 smtClean="0"/>
              <a:t>A</a:t>
            </a:r>
            <a:r>
              <a:rPr lang="en-GB" cap="none" dirty="0" smtClean="0"/>
              <a:t>daptive</a:t>
            </a:r>
            <a:r>
              <a:rPr lang="en-GB" dirty="0" smtClean="0"/>
              <a:t> S</a:t>
            </a:r>
            <a:r>
              <a:rPr lang="en-GB" cap="none" dirty="0" smtClean="0"/>
              <a:t>ampling</a:t>
            </a:r>
            <a:r>
              <a:rPr lang="en-GB" dirty="0" smtClean="0"/>
              <a:t> </a:t>
            </a:r>
            <a:r>
              <a:rPr lang="en-GB" cap="none" dirty="0" smtClean="0"/>
              <a:t>and</a:t>
            </a:r>
            <a:r>
              <a:rPr lang="en-GB" dirty="0" smtClean="0"/>
              <a:t> F</a:t>
            </a:r>
            <a:r>
              <a:rPr lang="en-GB" cap="none" dirty="0" smtClean="0"/>
              <a:t>iltering</a:t>
            </a:r>
            <a:endParaRPr lang="en-GB" cap="non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07"/>
    </mc:Choice>
    <mc:Fallback xmlns="">
      <p:transition spd="slow" advTm="9607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13889"/>
            <a:ext cx="7543800" cy="784061"/>
          </a:xfrm>
        </p:spPr>
        <p:txBody>
          <a:bodyPr>
            <a:normAutofit/>
          </a:bodyPr>
          <a:lstStyle/>
          <a:p>
            <a:r>
              <a:rPr lang="en-GB" b="1" dirty="0" smtClean="0"/>
              <a:t>Metric Stream</a:t>
            </a:r>
            <a:endParaRPr lang="en-GB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44" y="4250484"/>
            <a:ext cx="7467783" cy="143909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300038" y="1361579"/>
                <a:ext cx="8109325" cy="1906352"/>
              </a:xfrm>
              <a:prstGeom prst="rect">
                <a:avLst/>
              </a:prstGeom>
            </p:spPr>
            <p:txBody>
              <a:bodyPr vert="horz" wrap="square" lIns="0" tIns="45720" rIns="0" bIns="45720" spcCol="0" rtlCol="0">
                <a:noAutofit/>
              </a:bodyPr>
              <a:lstStyle>
                <a:lvl1pPr marL="342900" indent="-342900" algn="l" defTabSz="914400" rtl="0" eaLnBrk="1" latinLnBrk="0" hangingPunct="1">
                  <a:lnSpc>
                    <a:spcPct val="90000"/>
                  </a:lnSpc>
                  <a:spcBef>
                    <a:spcPts val="528"/>
                  </a:spcBef>
                  <a:spcAft>
                    <a:spcPts val="0"/>
                  </a:spcAft>
                  <a:buClr>
                    <a:srgbClr val="FFC000"/>
                  </a:buClr>
                  <a:buSzPct val="10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4068" indent="-342900" algn="l" defTabSz="914400" rtl="0" eaLnBrk="1" latinLnBrk="0" hangingPunct="1">
                  <a:lnSpc>
                    <a:spcPct val="90000"/>
                  </a:lnSpc>
                  <a:spcBef>
                    <a:spcPts val="528"/>
                  </a:spcBef>
                  <a:spcAft>
                    <a:spcPts val="0"/>
                  </a:spcAft>
                  <a:buClr>
                    <a:srgbClr val="FFC000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69798" indent="-285750" algn="l" defTabSz="914400" rtl="0" eaLnBrk="1" latinLnBrk="0" hangingPunct="1">
                  <a:lnSpc>
                    <a:spcPct val="90000"/>
                  </a:lnSpc>
                  <a:spcBef>
                    <a:spcPts val="528"/>
                  </a:spcBef>
                  <a:spcAft>
                    <a:spcPts val="0"/>
                  </a:spcAft>
                  <a:buClr>
                    <a:srgbClr val="FFC000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2678" indent="-285750" algn="l" defTabSz="914400" rtl="0" eaLnBrk="1" latinLnBrk="0" hangingPunct="1">
                  <a:lnSpc>
                    <a:spcPct val="90000"/>
                  </a:lnSpc>
                  <a:spcBef>
                    <a:spcPts val="528"/>
                  </a:spcBef>
                  <a:spcAft>
                    <a:spcPts val="0"/>
                  </a:spcAft>
                  <a:buClr>
                    <a:srgbClr val="FFC000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5558" indent="-285750" algn="l" defTabSz="914400" rtl="0" eaLnBrk="1" latinLnBrk="0" hangingPunct="1">
                  <a:lnSpc>
                    <a:spcPct val="90000"/>
                  </a:lnSpc>
                  <a:spcBef>
                    <a:spcPts val="528"/>
                  </a:spcBef>
                  <a:spcAft>
                    <a:spcPts val="0"/>
                  </a:spcAft>
                  <a:buClr>
                    <a:srgbClr val="FFC000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GB" sz="2200" dirty="0" smtClean="0"/>
                  <a:t>A </a:t>
                </a:r>
                <a:r>
                  <a:rPr lang="en-GB" sz="2200" b="1" dirty="0" smtClean="0"/>
                  <a:t>metric stream</a:t>
                </a:r>
                <a:r>
                  <a:rPr lang="en-GB" sz="2200" dirty="0" smtClean="0"/>
                  <a:t>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200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GB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2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GB" sz="2200" dirty="0" smtClean="0"/>
                  <a:t> </a:t>
                </a:r>
                <a:r>
                  <a:rPr lang="en-GB" sz="2200" dirty="0"/>
                  <a:t>published from a monitoring source is </a:t>
                </a:r>
                <a:r>
                  <a:rPr lang="en-GB" sz="2200" dirty="0" smtClean="0"/>
                  <a:t>a large sequence of samples,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200" dirty="0" smtClean="0"/>
                  <a:t> , where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=0, 1,…,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200" dirty="0" smtClean="0"/>
                  <a:t> and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→ ∞</m:t>
                    </m:r>
                  </m:oMath>
                </a14:m>
                <a:endParaRPr lang="en-GB" sz="2200" b="0" dirty="0" smtClean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GB" sz="2200" dirty="0" smtClean="0"/>
                  <a:t>Each </a:t>
                </a:r>
                <a:r>
                  <a:rPr lang="en-GB" sz="2200" b="1" dirty="0" smtClean="0"/>
                  <a:t>sample</a:t>
                </a:r>
                <a:r>
                  <a:rPr lang="en-GB" sz="22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200" dirty="0" smtClean="0"/>
                  <a:t> is a tuple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2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2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200" dirty="0" smtClean="0"/>
                  <a:t> described by a timestamp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200" dirty="0" smtClean="0"/>
                  <a:t> and a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2200" dirty="0" smtClean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38" y="1361579"/>
                <a:ext cx="8109325" cy="1906352"/>
              </a:xfrm>
              <a:prstGeom prst="rect">
                <a:avLst/>
              </a:prstGeom>
              <a:blipFill rotWithShape="0">
                <a:blip r:embed="rId5"/>
                <a:stretch>
                  <a:fillRect l="-1955" r="-1504" b="-44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/>
          <p:cNvSpPr/>
          <p:nvPr/>
        </p:nvSpPr>
        <p:spPr>
          <a:xfrm>
            <a:off x="7488475" y="5107806"/>
            <a:ext cx="48126" cy="45719"/>
          </a:xfrm>
          <a:prstGeom prst="ellipse">
            <a:avLst/>
          </a:prstGeom>
          <a:solidFill>
            <a:srgbClr val="609DD6"/>
          </a:solidFill>
          <a:ln>
            <a:solidFill>
              <a:srgbClr val="60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7650503" y="4903065"/>
            <a:ext cx="48126" cy="45719"/>
          </a:xfrm>
          <a:prstGeom prst="ellipse">
            <a:avLst/>
          </a:prstGeom>
          <a:solidFill>
            <a:srgbClr val="609DD6"/>
          </a:solidFill>
          <a:ln>
            <a:solidFill>
              <a:srgbClr val="60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341088" y="5116364"/>
                <a:ext cx="3621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088" y="5116364"/>
                <a:ext cx="362150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651465" y="4654766"/>
                <a:ext cx="53206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465" y="4654766"/>
                <a:ext cx="532069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3844945" y="4088684"/>
            <a:ext cx="14637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Metric Stream M</a:t>
            </a:r>
            <a:endParaRPr lang="en-GB" sz="1400" dirty="0"/>
          </a:p>
        </p:txBody>
      </p:sp>
      <p:cxnSp>
        <p:nvCxnSpPr>
          <p:cNvPr id="35" name="Straight Connector 34"/>
          <p:cNvCxnSpPr>
            <a:stCxn id="11" idx="7"/>
            <a:endCxn id="13" idx="0"/>
          </p:cNvCxnSpPr>
          <p:nvPr/>
        </p:nvCxnSpPr>
        <p:spPr>
          <a:xfrm flipH="1">
            <a:off x="7522163" y="4909760"/>
            <a:ext cx="169418" cy="206604"/>
          </a:xfrm>
          <a:prstGeom prst="line">
            <a:avLst/>
          </a:prstGeom>
          <a:ln w="19050">
            <a:solidFill>
              <a:srgbClr val="609DD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113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56"/>
    </mc:Choice>
    <mc:Fallback xmlns="">
      <p:transition spd="slow" advTm="46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13889"/>
            <a:ext cx="7543800" cy="784061"/>
          </a:xfrm>
        </p:spPr>
        <p:txBody>
          <a:bodyPr>
            <a:normAutofit/>
          </a:bodyPr>
          <a:lstStyle/>
          <a:p>
            <a:r>
              <a:rPr lang="en-GB" b="1" dirty="0" smtClean="0"/>
              <a:t>Periodic Sampling</a:t>
            </a:r>
            <a:endParaRPr lang="en-GB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44" y="2551032"/>
            <a:ext cx="7467783" cy="143909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Demetris Trihinas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73" y="4707391"/>
            <a:ext cx="7432678" cy="1327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240632" y="1226826"/>
                <a:ext cx="8672361" cy="1210511"/>
              </a:xfrm>
              <a:prstGeom prst="rect">
                <a:avLst/>
              </a:prstGeom>
            </p:spPr>
            <p:txBody>
              <a:bodyPr vert="horz" wrap="square" lIns="0" tIns="45720" rIns="0" bIns="45720" spcCol="0" rtlCol="0">
                <a:normAutofit/>
              </a:bodyPr>
              <a:lstStyle>
                <a:lvl1pPr marL="342900" indent="-342900" algn="l" defTabSz="914400" rtl="0" eaLnBrk="1" latinLnBrk="0" hangingPunct="1">
                  <a:lnSpc>
                    <a:spcPct val="90000"/>
                  </a:lnSpc>
                  <a:spcBef>
                    <a:spcPts val="528"/>
                  </a:spcBef>
                  <a:spcAft>
                    <a:spcPts val="0"/>
                  </a:spcAft>
                  <a:buClr>
                    <a:srgbClr val="FFC000"/>
                  </a:buClr>
                  <a:buSzPct val="10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4068" indent="-342900" algn="l" defTabSz="914400" rtl="0" eaLnBrk="1" latinLnBrk="0" hangingPunct="1">
                  <a:lnSpc>
                    <a:spcPct val="90000"/>
                  </a:lnSpc>
                  <a:spcBef>
                    <a:spcPts val="528"/>
                  </a:spcBef>
                  <a:spcAft>
                    <a:spcPts val="0"/>
                  </a:spcAft>
                  <a:buClr>
                    <a:srgbClr val="FFC000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69798" indent="-285750" algn="l" defTabSz="914400" rtl="0" eaLnBrk="1" latinLnBrk="0" hangingPunct="1">
                  <a:lnSpc>
                    <a:spcPct val="90000"/>
                  </a:lnSpc>
                  <a:spcBef>
                    <a:spcPts val="528"/>
                  </a:spcBef>
                  <a:spcAft>
                    <a:spcPts val="0"/>
                  </a:spcAft>
                  <a:buClr>
                    <a:srgbClr val="FFC000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2678" indent="-285750" algn="l" defTabSz="914400" rtl="0" eaLnBrk="1" latinLnBrk="0" hangingPunct="1">
                  <a:lnSpc>
                    <a:spcPct val="90000"/>
                  </a:lnSpc>
                  <a:spcBef>
                    <a:spcPts val="528"/>
                  </a:spcBef>
                  <a:spcAft>
                    <a:spcPts val="0"/>
                  </a:spcAft>
                  <a:buClr>
                    <a:srgbClr val="FFC000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5558" indent="-285750" algn="l" defTabSz="914400" rtl="0" eaLnBrk="1" latinLnBrk="0" hangingPunct="1">
                  <a:lnSpc>
                    <a:spcPct val="90000"/>
                  </a:lnSpc>
                  <a:spcBef>
                    <a:spcPts val="528"/>
                  </a:spcBef>
                  <a:spcAft>
                    <a:spcPts val="0"/>
                  </a:spcAft>
                  <a:buClr>
                    <a:srgbClr val="FFC000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GB" sz="2000" dirty="0" smtClean="0"/>
                  <a:t>The process of triggering the collection mechanism of a monitored source every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2000" dirty="0" smtClean="0"/>
                  <a:t> time units such that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GB" sz="2000" dirty="0" smtClean="0"/>
                  <a:t> sample is collected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GB" sz="2000" dirty="0" smtClean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32" y="1226826"/>
                <a:ext cx="8672361" cy="1210511"/>
              </a:xfrm>
              <a:prstGeom prst="rect">
                <a:avLst/>
              </a:prstGeom>
              <a:blipFill rotWithShape="0">
                <a:blip r:embed="rId6"/>
                <a:stretch>
                  <a:fillRect l="-1687" r="-12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/>
          <p:cNvSpPr/>
          <p:nvPr/>
        </p:nvSpPr>
        <p:spPr>
          <a:xfrm>
            <a:off x="7478850" y="3407346"/>
            <a:ext cx="48126" cy="45719"/>
          </a:xfrm>
          <a:prstGeom prst="ellipse">
            <a:avLst/>
          </a:prstGeom>
          <a:solidFill>
            <a:srgbClr val="609DD6"/>
          </a:solidFill>
          <a:ln>
            <a:solidFill>
              <a:srgbClr val="60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7650503" y="3203613"/>
            <a:ext cx="48126" cy="45719"/>
          </a:xfrm>
          <a:prstGeom prst="ellipse">
            <a:avLst/>
          </a:prstGeom>
          <a:solidFill>
            <a:srgbClr val="609DD6"/>
          </a:solidFill>
          <a:ln>
            <a:solidFill>
              <a:srgbClr val="60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341088" y="3416912"/>
                <a:ext cx="3621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088" y="3416912"/>
                <a:ext cx="362150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669753" y="2982746"/>
                <a:ext cx="53206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753" y="2982746"/>
                <a:ext cx="532069" cy="307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2923802" y="2435643"/>
            <a:ext cx="2988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Metric Stream </a:t>
            </a:r>
            <a:r>
              <a:rPr lang="en-GB" sz="1400" i="1" dirty="0" smtClean="0"/>
              <a:t>M </a:t>
            </a:r>
            <a:r>
              <a:rPr lang="en-GB" sz="1400" dirty="0" smtClean="0"/>
              <a:t>sampled every T = 1s</a:t>
            </a:r>
            <a:endParaRPr lang="en-GB" sz="14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656573" y="3580426"/>
            <a:ext cx="82777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765533" y="3580426"/>
            <a:ext cx="1164664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032292" y="3971704"/>
            <a:ext cx="74654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 smtClean="0"/>
              <a:t>Compute resources and energy are wasted while generating large data volumes at a high velocity</a:t>
            </a:r>
            <a:endParaRPr lang="en-GB" sz="1400" b="1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331368" y="3578825"/>
            <a:ext cx="951301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326681" y="3578822"/>
            <a:ext cx="34811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922199" y="4532342"/>
            <a:ext cx="31195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Metric Stream </a:t>
            </a:r>
            <a:r>
              <a:rPr lang="en-GB" sz="1400" i="1" dirty="0" smtClean="0"/>
              <a:t>M </a:t>
            </a:r>
            <a:r>
              <a:rPr lang="en-GB" sz="1400" dirty="0" smtClean="0"/>
              <a:t>sampled every T = 10s</a:t>
            </a:r>
            <a:endParaRPr lang="en-GB" sz="1400" dirty="0"/>
          </a:p>
        </p:txBody>
      </p:sp>
      <p:sp>
        <p:nvSpPr>
          <p:cNvPr id="30" name="Rectangle 29"/>
          <p:cNvSpPr/>
          <p:nvPr/>
        </p:nvSpPr>
        <p:spPr>
          <a:xfrm>
            <a:off x="2747344" y="5952900"/>
            <a:ext cx="38529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 smtClean="0"/>
              <a:t>Sudden events and significant insights are missed</a:t>
            </a:r>
            <a:endParaRPr lang="en-GB" sz="1400" b="1" dirty="0"/>
          </a:p>
        </p:txBody>
      </p:sp>
      <p:sp>
        <p:nvSpPr>
          <p:cNvPr id="31" name="Oval 30"/>
          <p:cNvSpPr/>
          <p:nvPr/>
        </p:nvSpPr>
        <p:spPr>
          <a:xfrm>
            <a:off x="3397718" y="4908886"/>
            <a:ext cx="385010" cy="6672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/>
          <p:cNvSpPr/>
          <p:nvPr/>
        </p:nvSpPr>
        <p:spPr>
          <a:xfrm>
            <a:off x="5553776" y="4899385"/>
            <a:ext cx="288757" cy="616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1943439" y="5188018"/>
            <a:ext cx="385875" cy="4362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7510303" y="3232488"/>
            <a:ext cx="164263" cy="175382"/>
          </a:xfrm>
          <a:prstGeom prst="line">
            <a:avLst/>
          </a:prstGeom>
          <a:ln w="19050">
            <a:solidFill>
              <a:srgbClr val="609DD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7096477" y="5218412"/>
            <a:ext cx="385875" cy="3010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2491765" y="4714019"/>
            <a:ext cx="404260" cy="0"/>
          </a:xfrm>
          <a:prstGeom prst="line">
            <a:avLst/>
          </a:prstGeom>
          <a:ln w="19050">
            <a:solidFill>
              <a:srgbClr val="ED792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2466793" y="2609219"/>
            <a:ext cx="404260" cy="0"/>
          </a:xfrm>
          <a:prstGeom prst="line">
            <a:avLst/>
          </a:prstGeom>
          <a:ln w="19050">
            <a:solidFill>
              <a:srgbClr val="609DD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en-US" cap="none" smtClean="0"/>
              <a:t>alk at </a:t>
            </a:r>
            <a:r>
              <a:rPr lang="en-US" smtClean="0"/>
              <a:t>TU B</a:t>
            </a:r>
            <a:r>
              <a:rPr lang="en-US" cap="none" smtClean="0"/>
              <a:t>erlin, 15 mar. </a:t>
            </a:r>
            <a:r>
              <a:rPr lang="en-US" smtClean="0"/>
              <a:t>2015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586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448"/>
    </mc:Choice>
    <mc:Fallback xmlns="">
      <p:transition spd="slow" advTm="108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  <p:bldP spid="30" grpId="0"/>
      <p:bldP spid="31" grpId="0" animBg="1"/>
      <p:bldP spid="32" grpId="0" animBg="1"/>
      <p:bldP spid="33" grpId="0" animBg="1"/>
      <p:bldP spid="2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.7|1.9|3.8|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1|7.9|14.3|7|2.8|4.9|3|12.5|12.9|4.4|11.8|4.4|7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2|3|16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25.1|9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8|0.2|0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|0.2|0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20.3|8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4|0.7|28.8|0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3|2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|14.8|1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11.2|17.5|101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|0.2|0.2|0.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|2.7|0.4|0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2|0.3|0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|0.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|0.2|0.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2|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|31.6|32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|65.7|11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1|10.7|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3|37.1|7.7|12.4"/>
</p:tagLst>
</file>

<file path=ppt/theme/theme1.xml><?xml version="1.0" encoding="utf-8"?>
<a:theme xmlns:a="http://schemas.openxmlformats.org/drawingml/2006/main" name="Retrospect">
  <a:themeElements>
    <a:clrScheme name="Custom 4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D8D8D8"/>
      </a:accent1>
      <a:accent2>
        <a:srgbClr val="7F7F7F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0070C0"/>
      </a:hlink>
      <a:folHlink>
        <a:srgbClr val="FF000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3091</TotalTime>
  <Words>3247</Words>
  <Application>Microsoft Office PowerPoint</Application>
  <PresentationFormat>On-screen Show (4:3)</PresentationFormat>
  <Paragraphs>506</Paragraphs>
  <Slides>41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Retrospect</vt:lpstr>
      <vt:lpstr>PowerPoint Presentation</vt:lpstr>
      <vt:lpstr>This talk is based on…</vt:lpstr>
      <vt:lpstr>PowerPoint Presentation</vt:lpstr>
      <vt:lpstr>Edge-Mining</vt:lpstr>
      <vt:lpstr>The “Big Data” in IoT</vt:lpstr>
      <vt:lpstr>Big Data Challenges Transitioning to IoT</vt:lpstr>
      <vt:lpstr>Low-Cost Adaptive Monitoring Techniques</vt:lpstr>
      <vt:lpstr>Metric Stream</vt:lpstr>
      <vt:lpstr>Periodic Sampling</vt:lpstr>
      <vt:lpstr>Adaptive Sampling</vt:lpstr>
      <vt:lpstr>Metric Filtering</vt:lpstr>
      <vt:lpstr>Metric Filtering</vt:lpstr>
      <vt:lpstr>Adaptive Filtering</vt:lpstr>
      <vt:lpstr>The Adaptive Monitoring Framework </vt:lpstr>
      <vt:lpstr>AdaM’s  Algorithms</vt:lpstr>
      <vt:lpstr>Adaptive Sampling Algorithm</vt:lpstr>
      <vt:lpstr>Adaptive Sampling Algorithm</vt:lpstr>
      <vt:lpstr>Why use a Probabilistic EWMA?</vt:lpstr>
      <vt:lpstr>Adaptive Sampling Algorithm</vt:lpstr>
      <vt:lpstr>Adaptive Filtering Algorithm</vt:lpstr>
      <vt:lpstr>Adaptive Filtering Algorithm</vt:lpstr>
      <vt:lpstr>Evaluation</vt:lpstr>
      <vt:lpstr>AdaM vs State-of-the-Art</vt:lpstr>
      <vt:lpstr>Datasets</vt:lpstr>
      <vt:lpstr>Our Small “Big Data” Testbeds</vt:lpstr>
      <vt:lpstr>Evaluation Metrics</vt:lpstr>
      <vt:lpstr>Error Comparison</vt:lpstr>
      <vt:lpstr>AdaM γ-Parameter Evaluation</vt:lpstr>
      <vt:lpstr>So How Well Does AdaM Perform?</vt:lpstr>
      <vt:lpstr>Overhead Comparison (1)</vt:lpstr>
      <vt:lpstr>Overhead Comparison (2)</vt:lpstr>
      <vt:lpstr>Overhead Comparison (2)</vt:lpstr>
      <vt:lpstr>Overhead Comparison (3)</vt:lpstr>
      <vt:lpstr>Overhead Comparison (4)</vt:lpstr>
      <vt:lpstr>Scalability Evaluation (1)</vt:lpstr>
      <vt:lpstr>Scalability Evaluation (2)</vt:lpstr>
      <vt:lpstr>Scalability Evaluation (3)</vt:lpstr>
      <vt:lpstr>Scalability Evaluation (4)</vt:lpstr>
      <vt:lpstr>Conclusions</vt:lpstr>
      <vt:lpstr>Acknowledgements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demetri trihinas</dc:creator>
  <cp:lastModifiedBy>George Pallis</cp:lastModifiedBy>
  <cp:revision>273</cp:revision>
  <cp:lastPrinted>2016-03-21T16:40:09Z</cp:lastPrinted>
  <dcterms:created xsi:type="dcterms:W3CDTF">2015-09-29T14:02:18Z</dcterms:created>
  <dcterms:modified xsi:type="dcterms:W3CDTF">2016-03-21T16:40:50Z</dcterms:modified>
</cp:coreProperties>
</file>